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C7AA"/>
    <a:srgbClr val="AFDBC0"/>
    <a:srgbClr val="124D3A"/>
    <a:srgbClr val="CEB2D6"/>
    <a:srgbClr val="A7CEE9"/>
    <a:srgbClr val="232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108D11-F0BD-DC43-AF87-E3779F4D1956}" v="133" dt="2026-05-14T14:31:42.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11"/>
    <p:restoredTop sz="94626"/>
  </p:normalViewPr>
  <p:slideViewPr>
    <p:cSldViewPr snapToGrid="0">
      <p:cViewPr>
        <p:scale>
          <a:sx n="92" d="100"/>
          <a:sy n="92" d="100"/>
        </p:scale>
        <p:origin x="468" y="6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e Pahl" userId="aebf7bf9-8b23-4eb9-b94a-ec869a79a614" providerId="ADAL" clId="{C96E38A5-1D94-5D72-8C5B-6037D5EECACD}"/>
    <pc:docChg chg="undo custSel modMainMaster">
      <pc:chgData name="Kate Pahl" userId="aebf7bf9-8b23-4eb9-b94a-ec869a79a614" providerId="ADAL" clId="{C96E38A5-1D94-5D72-8C5B-6037D5EECACD}" dt="2026-05-14T14:32:15.486" v="216" actId="1037"/>
      <pc:docMkLst>
        <pc:docMk/>
      </pc:docMkLst>
      <pc:sldMasterChg chg="addSp delSp modSp mod modSldLayout">
        <pc:chgData name="Kate Pahl" userId="aebf7bf9-8b23-4eb9-b94a-ec869a79a614" providerId="ADAL" clId="{C96E38A5-1D94-5D72-8C5B-6037D5EECACD}" dt="2026-05-14T14:32:15.486" v="216" actId="1037"/>
        <pc:sldMasterMkLst>
          <pc:docMk/>
          <pc:sldMasterMk cId="2316259481" sldId="2147483648"/>
        </pc:sldMasterMkLst>
        <pc:spChg chg="mod">
          <ac:chgData name="Kate Pahl" userId="aebf7bf9-8b23-4eb9-b94a-ec869a79a614" providerId="ADAL" clId="{C96E38A5-1D94-5D72-8C5B-6037D5EECACD}" dt="2026-05-14T14:31:00.067" v="205" actId="207"/>
          <ac:spMkLst>
            <pc:docMk/>
            <pc:sldMasterMk cId="2316259481" sldId="2147483648"/>
            <ac:spMk id="6" creationId="{178CDF55-EC64-AC35-CBC9-2C32B2C2B532}"/>
          </ac:spMkLst>
        </pc:spChg>
        <pc:spChg chg="mod">
          <ac:chgData name="Kate Pahl" userId="aebf7bf9-8b23-4eb9-b94a-ec869a79a614" providerId="ADAL" clId="{C96E38A5-1D94-5D72-8C5B-6037D5EECACD}" dt="2026-05-14T14:32:15.486" v="216" actId="1037"/>
          <ac:spMkLst>
            <pc:docMk/>
            <pc:sldMasterMk cId="2316259481" sldId="2147483648"/>
            <ac:spMk id="7" creationId="{6DE9B7A8-D8F2-6F7F-AEDB-375A30892B49}"/>
          </ac:spMkLst>
        </pc:spChg>
        <pc:spChg chg="mod">
          <ac:chgData name="Kate Pahl" userId="aebf7bf9-8b23-4eb9-b94a-ec869a79a614" providerId="ADAL" clId="{C96E38A5-1D94-5D72-8C5B-6037D5EECACD}" dt="2026-05-14T14:24:13.030" v="124" actId="1038"/>
          <ac:spMkLst>
            <pc:docMk/>
            <pc:sldMasterMk cId="2316259481" sldId="2147483648"/>
            <ac:spMk id="8" creationId="{7B81B1EB-CC63-C1C4-F72B-46DAA1AE735C}"/>
          </ac:spMkLst>
        </pc:spChg>
        <pc:picChg chg="add mod">
          <ac:chgData name="Kate Pahl" userId="aebf7bf9-8b23-4eb9-b94a-ec869a79a614" providerId="ADAL" clId="{C96E38A5-1D94-5D72-8C5B-6037D5EECACD}" dt="2026-05-14T14:32:04.433" v="214" actId="1076"/>
          <ac:picMkLst>
            <pc:docMk/>
            <pc:sldMasterMk cId="2316259481" sldId="2147483648"/>
            <ac:picMk id="4" creationId="{EF4DE629-6474-7F9F-11ED-CB57BB9D20BD}"/>
          </ac:picMkLst>
        </pc:picChg>
        <pc:picChg chg="del mod">
          <ac:chgData name="Kate Pahl" userId="aebf7bf9-8b23-4eb9-b94a-ec869a79a614" providerId="ADAL" clId="{C96E38A5-1D94-5D72-8C5B-6037D5EECACD}" dt="2026-05-14T14:32:00.991" v="213" actId="478"/>
          <ac:picMkLst>
            <pc:docMk/>
            <pc:sldMasterMk cId="2316259481" sldId="2147483648"/>
            <ac:picMk id="10" creationId="{F5A07CA5-1759-6A70-1A1C-83CF6433228B}"/>
          </ac:picMkLst>
        </pc:picChg>
        <pc:sldLayoutChg chg="addSp delSp modSp mod setBg">
          <pc:chgData name="Kate Pahl" userId="aebf7bf9-8b23-4eb9-b94a-ec869a79a614" providerId="ADAL" clId="{C96E38A5-1D94-5D72-8C5B-6037D5EECACD}" dt="2026-05-14T14:26:35.356" v="175" actId="1035"/>
          <pc:sldLayoutMkLst>
            <pc:docMk/>
            <pc:sldMasterMk cId="2316259481" sldId="2147483648"/>
            <pc:sldLayoutMk cId="191029586" sldId="2147483649"/>
          </pc:sldLayoutMkLst>
          <pc:spChg chg="add del mod">
            <ac:chgData name="Kate Pahl" userId="aebf7bf9-8b23-4eb9-b94a-ec869a79a614" providerId="ADAL" clId="{C96E38A5-1D94-5D72-8C5B-6037D5EECACD}" dt="2026-05-14T14:20:07.032" v="8" actId="478"/>
            <ac:spMkLst>
              <pc:docMk/>
              <pc:sldMasterMk cId="2316259481" sldId="2147483648"/>
              <pc:sldLayoutMk cId="191029586" sldId="2147483649"/>
              <ac:spMk id="6" creationId="{BDF439B4-81FF-C6A0-A416-658ABED06672}"/>
            </ac:spMkLst>
          </pc:spChg>
          <pc:spChg chg="add del mod">
            <ac:chgData name="Kate Pahl" userId="aebf7bf9-8b23-4eb9-b94a-ec869a79a614" providerId="ADAL" clId="{C96E38A5-1D94-5D72-8C5B-6037D5EECACD}" dt="2026-05-14T14:23:53.278" v="118" actId="478"/>
            <ac:spMkLst>
              <pc:docMk/>
              <pc:sldMasterMk cId="2316259481" sldId="2147483648"/>
              <pc:sldLayoutMk cId="191029586" sldId="2147483649"/>
              <ac:spMk id="7" creationId="{11AD112B-5C5B-B6E6-2958-2D4E7DB2775D}"/>
            </ac:spMkLst>
          </pc:spChg>
          <pc:spChg chg="add del mod">
            <ac:chgData name="Kate Pahl" userId="aebf7bf9-8b23-4eb9-b94a-ec869a79a614" providerId="ADAL" clId="{C96E38A5-1D94-5D72-8C5B-6037D5EECACD}" dt="2026-05-14T14:24:19.280" v="125" actId="478"/>
            <ac:spMkLst>
              <pc:docMk/>
              <pc:sldMasterMk cId="2316259481" sldId="2147483648"/>
              <pc:sldLayoutMk cId="191029586" sldId="2147483649"/>
              <ac:spMk id="8" creationId="{3D4A1541-6F51-1337-B77B-03115550037A}"/>
            </ac:spMkLst>
          </pc:spChg>
          <pc:spChg chg="add mod">
            <ac:chgData name="Kate Pahl" userId="aebf7bf9-8b23-4eb9-b94a-ec869a79a614" providerId="ADAL" clId="{C96E38A5-1D94-5D72-8C5B-6037D5EECACD}" dt="2026-05-14T14:26:35.356" v="175" actId="1035"/>
            <ac:spMkLst>
              <pc:docMk/>
              <pc:sldMasterMk cId="2316259481" sldId="2147483648"/>
              <pc:sldLayoutMk cId="191029586" sldId="2147483649"/>
              <ac:spMk id="9" creationId="{7AABDABF-6A22-CA9A-0BC1-437C53AC43CE}"/>
            </ac:spMkLst>
          </pc:spChg>
          <pc:picChg chg="add del mod">
            <ac:chgData name="Kate Pahl" userId="aebf7bf9-8b23-4eb9-b94a-ec869a79a614" providerId="ADAL" clId="{C96E38A5-1D94-5D72-8C5B-6037D5EECACD}" dt="2026-05-14T14:19:42.062" v="6" actId="478"/>
            <ac:picMkLst>
              <pc:docMk/>
              <pc:sldMasterMk cId="2316259481" sldId="2147483648"/>
              <pc:sldLayoutMk cId="191029586" sldId="2147483649"/>
              <ac:picMk id="5" creationId="{86436F20-F81F-A607-60EA-84ADE0A2BC55}"/>
            </ac:picMkLst>
          </pc:picChg>
          <pc:picChg chg="add del mod modCrop">
            <ac:chgData name="Kate Pahl" userId="aebf7bf9-8b23-4eb9-b94a-ec869a79a614" providerId="ADAL" clId="{C96E38A5-1D94-5D72-8C5B-6037D5EECACD}" dt="2026-05-14T14:25:56.370" v="142" actId="478"/>
            <ac:picMkLst>
              <pc:docMk/>
              <pc:sldMasterMk cId="2316259481" sldId="2147483648"/>
              <pc:sldLayoutMk cId="191029586" sldId="2147483649"/>
              <ac:picMk id="11" creationId="{D27FB7BB-EAE7-6022-36DB-16F202ED3640}"/>
            </ac:picMkLst>
          </pc:picChg>
        </pc:sldLayoutChg>
        <pc:sldLayoutChg chg="addSp delSp modSp mod setBg">
          <pc:chgData name="Kate Pahl" userId="aebf7bf9-8b23-4eb9-b94a-ec869a79a614" providerId="ADAL" clId="{C96E38A5-1D94-5D72-8C5B-6037D5EECACD}" dt="2026-05-14T14:30:45.798" v="203"/>
          <pc:sldLayoutMkLst>
            <pc:docMk/>
            <pc:sldMasterMk cId="2316259481" sldId="2147483648"/>
            <pc:sldLayoutMk cId="321098595" sldId="2147483651"/>
          </pc:sldLayoutMkLst>
          <pc:spChg chg="add del mod">
            <ac:chgData name="Kate Pahl" userId="aebf7bf9-8b23-4eb9-b94a-ec869a79a614" providerId="ADAL" clId="{C96E38A5-1D94-5D72-8C5B-6037D5EECACD}" dt="2026-05-14T14:30:45.798" v="203"/>
            <ac:spMkLst>
              <pc:docMk/>
              <pc:sldMasterMk cId="2316259481" sldId="2147483648"/>
              <pc:sldLayoutMk cId="321098595" sldId="2147483651"/>
              <ac:spMk id="4" creationId="{70DFEDB5-9126-F4B7-AC9D-972DD94797F4}"/>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2696F6-1DA8-4734-98EB-D64350C034A8}"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F93FFF-6F83-4070-B161-1DE5D56BE22C}" type="slidenum">
              <a:rPr lang="en-US" smtClean="0"/>
              <a:t>‹#›</a:t>
            </a:fld>
            <a:endParaRPr lang="en-US"/>
          </a:p>
        </p:txBody>
      </p:sp>
    </p:spTree>
    <p:extLst>
      <p:ext uri="{BB962C8B-B14F-4D97-AF65-F5344CB8AC3E}">
        <p14:creationId xmlns:p14="http://schemas.microsoft.com/office/powerpoint/2010/main" val="1647727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0:00 to 0:01. WHAT IS (Duarte sparkline). Tell it as a story in your own words- Students not engaging before Exam 1, needed a way to get them engaged</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0:01 to 0:02. WHAT COULD BE. Brief. Your own words: Escape room for the accounting cycle- groups compteted against the clock- who would finish first? They loved it and asked for more- said they didn’t know accounting could be fun.</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0:02 to 0:03. Connection moment (Heath and Heath). Ask the question out loud and pause for a few seconds before advancing.</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4:00 to 7:00. STAR MOMENT (Duarte: the thing they will always remember). Run the live demo or recorded backup: will link in the github for this with the demo one more hour</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8:00 to 9:00. continue with the demo with the online version of the handout- how do they design it before they go to AI?</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18:00 to 19:00. The anchor line returns. This is why the first activity had no AI in it: the decisions are the content of the prompt. </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19:00 to 24:00. LIVE DEMO. Paste the example brief from the handout (the One More Hour brief) into Claude and let it generate. Narrate only what you decided and why. If generation is slow or fails, switch to your recorded backup clip without apology. Ask Claude to explain one choice it made (Review).</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30:00 to 33:00. Accessibility is requested at the start and still verified at the end (WCAG 2.1 AA), ask it to do an audit. Play it as a student and watch the details. Think about the ending, what do you want to see on your end? Do you want just a score? Summary of the results? Add in a reflection and have an output to review? Once you have revised for any issues, ask to create scorm, be sure to have it note you want the grade to pass through and to be sure to hold the end of your screen so it doesn’t roll to a “thank you” and students can’t see their results. </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33:00 to 36:00. Show the zip contents (an HTML file and a manifest) and the upload screen. Say that the score rule lives in the activity, and you can read it in plain language. Demo, do not distribute the full method. The SCORM overview is in the handout.</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36:00 to 38:00. The abstract promises online and in person, so say it aloud: the same activity can be projected in class. Confirm before the session how your own LMS handles SCORM uploads, since support differs by platform.</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38:00 to 45:00. Close on their contribution, not on thank you (Winston). Ask everyone to type the one thing they will build first. Read a few aloud, then Q&amp;A. Point to the handout and the brief page link.</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ABDABF-6A22-CA9A-0BC1-437C53AC43CE}"/>
              </a:ext>
            </a:extLst>
          </p:cNvPr>
          <p:cNvSpPr/>
          <p:nvPr userDrawn="1"/>
        </p:nvSpPr>
        <p:spPr>
          <a:xfrm>
            <a:off x="-5444" y="-9427"/>
            <a:ext cx="12205064" cy="6413863"/>
          </a:xfrm>
          <a:prstGeom prst="rect">
            <a:avLst/>
          </a:prstGeom>
          <a:solidFill>
            <a:srgbClr val="124D3A">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F93444-CCDB-58A7-5730-862B7339693C}"/>
              </a:ext>
            </a:extLst>
          </p:cNvPr>
          <p:cNvSpPr>
            <a:spLocks noGrp="1"/>
          </p:cNvSpPr>
          <p:nvPr>
            <p:ph type="ctrTitle"/>
          </p:nvPr>
        </p:nvSpPr>
        <p:spPr>
          <a:xfrm>
            <a:off x="838200" y="1925701"/>
            <a:ext cx="7965831" cy="2387600"/>
          </a:xfrm>
        </p:spPr>
        <p:txBody>
          <a:bodyPr anchor="b"/>
          <a:lstStyle>
            <a:lvl1pPr algn="l">
              <a:defRPr sz="48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789CC754-1750-5406-ADC7-80EE2E5ED52D}"/>
              </a:ext>
            </a:extLst>
          </p:cNvPr>
          <p:cNvSpPr>
            <a:spLocks noGrp="1"/>
          </p:cNvSpPr>
          <p:nvPr>
            <p:ph type="subTitle" idx="1"/>
          </p:nvPr>
        </p:nvSpPr>
        <p:spPr>
          <a:xfrm>
            <a:off x="838200" y="4456445"/>
            <a:ext cx="7965831" cy="1243998"/>
          </a:xfrm>
        </p:spPr>
        <p:txBody>
          <a:bodyPr/>
          <a:lstStyle>
            <a:lvl1pPr marL="0" indent="0" algn="l">
              <a:buNone/>
              <a:defRPr sz="2400">
                <a:solidFill>
                  <a:srgbClr val="81C7AA"/>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4" name="Picture 13">
            <a:extLst>
              <a:ext uri="{FF2B5EF4-FFF2-40B4-BE49-F238E27FC236}">
                <a16:creationId xmlns:a16="http://schemas.microsoft.com/office/drawing/2014/main" id="{505EAB99-0D23-673B-FCAF-90E7D3FFE447}"/>
              </a:ext>
            </a:extLst>
          </p:cNvPr>
          <p:cNvPicPr>
            <a:picLocks noChangeAspect="1"/>
          </p:cNvPicPr>
          <p:nvPr userDrawn="1"/>
        </p:nvPicPr>
        <p:blipFill>
          <a:blip r:embed="rId3"/>
          <a:srcRect/>
          <a:stretch/>
        </p:blipFill>
        <p:spPr>
          <a:xfrm>
            <a:off x="8853648" y="1860747"/>
            <a:ext cx="2955178" cy="2955178"/>
          </a:xfrm>
          <a:prstGeom prst="rect">
            <a:avLst/>
          </a:prstGeom>
        </p:spPr>
      </p:pic>
    </p:spTree>
    <p:extLst>
      <p:ext uri="{BB962C8B-B14F-4D97-AF65-F5344CB8AC3E}">
        <p14:creationId xmlns:p14="http://schemas.microsoft.com/office/powerpoint/2010/main" val="191029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1B785-070C-9AF4-2B09-2568FE6AE619}"/>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4901B53B-7552-F774-13F6-F4C39F91EEBE}"/>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21E8B88-8C90-5D1B-55FE-17771E84827E}"/>
              </a:ext>
            </a:extLst>
          </p:cNvPr>
          <p:cNvSpPr>
            <a:spLocks noGrp="1"/>
          </p:cNvSpPr>
          <p:nvPr>
            <p:ph type="sldNum" sz="quarter" idx="12"/>
          </p:nvPr>
        </p:nvSpPr>
        <p:spPr/>
        <p:txBody>
          <a:bodyPr/>
          <a:lstStyle>
            <a:lvl1pPr>
              <a:defRPr>
                <a:solidFill>
                  <a:srgbClr val="81C7AA"/>
                </a:solidFill>
              </a:defRPr>
            </a:lvl1pPr>
          </a:lstStyle>
          <a:p>
            <a:fld id="{62BF062C-7724-0645-A0C5-1FE1B4968541}" type="slidenum">
              <a:rPr lang="en-US" smtClean="0"/>
              <a:pPr/>
              <a:t>‹#›</a:t>
            </a:fld>
            <a:endParaRPr lang="en-US" dirty="0">
              <a:solidFill>
                <a:srgbClr val="81C7AA"/>
              </a:solidFill>
            </a:endParaRPr>
          </a:p>
        </p:txBody>
      </p:sp>
    </p:spTree>
    <p:extLst>
      <p:ext uri="{BB962C8B-B14F-4D97-AF65-F5344CB8AC3E}">
        <p14:creationId xmlns:p14="http://schemas.microsoft.com/office/powerpoint/2010/main" val="346982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AFDB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C4E5-29A8-DBF7-5343-30CAD2A26323}"/>
              </a:ext>
            </a:extLst>
          </p:cNvPr>
          <p:cNvSpPr>
            <a:spLocks noGrp="1"/>
          </p:cNvSpPr>
          <p:nvPr>
            <p:ph type="title"/>
          </p:nvPr>
        </p:nvSpPr>
        <p:spPr>
          <a:xfrm>
            <a:off x="831850" y="1709738"/>
            <a:ext cx="10515600" cy="2852737"/>
          </a:xfrm>
        </p:spPr>
        <p:txBody>
          <a:bodyPr anchor="b"/>
          <a:lstStyle>
            <a:lvl1pPr>
              <a:defRPr sz="5400" b="0" i="0">
                <a:latin typeface="Merriweather Sans Light" pitchFamily="2" charset="77"/>
              </a:defRPr>
            </a:lvl1pPr>
          </a:lstStyle>
          <a:p>
            <a:r>
              <a:rPr lang="en-US" dirty="0"/>
              <a:t>Click to edit Master title style</a:t>
            </a:r>
          </a:p>
        </p:txBody>
      </p:sp>
      <p:sp>
        <p:nvSpPr>
          <p:cNvPr id="3" name="Text Placeholder 2">
            <a:extLst>
              <a:ext uri="{FF2B5EF4-FFF2-40B4-BE49-F238E27FC236}">
                <a16:creationId xmlns:a16="http://schemas.microsoft.com/office/drawing/2014/main" id="{F96617E3-E886-8C1F-07C4-99ACC7E69EE1}"/>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6" name="Slide Number Placeholder 5">
            <a:extLst>
              <a:ext uri="{FF2B5EF4-FFF2-40B4-BE49-F238E27FC236}">
                <a16:creationId xmlns:a16="http://schemas.microsoft.com/office/drawing/2014/main" id="{E6E59FAE-38DE-D019-0499-E9B1D2287E8C}"/>
              </a:ext>
            </a:extLst>
          </p:cNvPr>
          <p:cNvSpPr>
            <a:spLocks noGrp="1"/>
          </p:cNvSpPr>
          <p:nvPr>
            <p:ph type="sldNum" sz="quarter" idx="12"/>
          </p:nvPr>
        </p:nvSpPr>
        <p:spPr/>
        <p:txBody>
          <a:bodyPr/>
          <a:lstStyle>
            <a:lvl1pPr>
              <a:defRPr>
                <a:solidFill>
                  <a:srgbClr val="81C7AA"/>
                </a:solidFill>
              </a:defRPr>
            </a:lvl1pPr>
          </a:lstStyle>
          <a:p>
            <a:fld id="{62BF062C-7724-0645-A0C5-1FE1B4968541}" type="slidenum">
              <a:rPr lang="en-US" smtClean="0"/>
              <a:pPr/>
              <a:t>‹#›</a:t>
            </a:fld>
            <a:endParaRPr lang="en-US" dirty="0"/>
          </a:p>
        </p:txBody>
      </p:sp>
    </p:spTree>
    <p:extLst>
      <p:ext uri="{BB962C8B-B14F-4D97-AF65-F5344CB8AC3E}">
        <p14:creationId xmlns:p14="http://schemas.microsoft.com/office/powerpoint/2010/main" val="321098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75E4D-4991-815D-11F1-AADD16DEE5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83BFC6-B793-FBDD-1BBE-ADB15D95FB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12521C-26D2-E8E9-AB65-0C3E33B59EC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77CFE81-F574-EC75-86BF-5A26A618A08A}"/>
              </a:ext>
            </a:extLst>
          </p:cNvPr>
          <p:cNvSpPr>
            <a:spLocks noGrp="1"/>
          </p:cNvSpPr>
          <p:nvPr>
            <p:ph type="sldNum" sz="quarter" idx="12"/>
          </p:nvPr>
        </p:nvSpPr>
        <p:spPr/>
        <p:txBody>
          <a:bodyPr/>
          <a:lstStyle>
            <a:lvl1pPr>
              <a:defRPr>
                <a:solidFill>
                  <a:srgbClr val="81C7AA"/>
                </a:solidFill>
              </a:defRPr>
            </a:lvl1pPr>
          </a:lstStyle>
          <a:p>
            <a:fld id="{62BF062C-7724-0645-A0C5-1FE1B4968541}" type="slidenum">
              <a:rPr lang="en-US" smtClean="0"/>
              <a:pPr/>
              <a:t>‹#›</a:t>
            </a:fld>
            <a:endParaRPr lang="en-US" dirty="0">
              <a:solidFill>
                <a:srgbClr val="81C7AA"/>
              </a:solidFill>
            </a:endParaRPr>
          </a:p>
        </p:txBody>
      </p:sp>
    </p:spTree>
    <p:extLst>
      <p:ext uri="{BB962C8B-B14F-4D97-AF65-F5344CB8AC3E}">
        <p14:creationId xmlns:p14="http://schemas.microsoft.com/office/powerpoint/2010/main" val="2617289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75E4D-4991-815D-11F1-AADD16DEE5EE}"/>
              </a:ext>
            </a:extLst>
          </p:cNvPr>
          <p:cNvSpPr>
            <a:spLocks noGrp="1"/>
          </p:cNvSpPr>
          <p:nvPr>
            <p:ph type="title"/>
          </p:nvPr>
        </p:nvSpPr>
        <p:spPr>
          <a:xfrm>
            <a:off x="838200" y="365125"/>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883BFC6-B793-FBDD-1BBE-ADB15D95FBB5}"/>
              </a:ext>
            </a:extLst>
          </p:cNvPr>
          <p:cNvSpPr>
            <a:spLocks noGrp="1"/>
          </p:cNvSpPr>
          <p:nvPr>
            <p:ph sz="half" idx="1"/>
          </p:nvPr>
        </p:nvSpPr>
        <p:spPr>
          <a:xfrm>
            <a:off x="838200" y="1825625"/>
            <a:ext cx="339852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A12521C-26D2-E8E9-AB65-0C3E33B59EC6}"/>
              </a:ext>
            </a:extLst>
          </p:cNvPr>
          <p:cNvSpPr>
            <a:spLocks noGrp="1"/>
          </p:cNvSpPr>
          <p:nvPr>
            <p:ph sz="half" idx="2"/>
          </p:nvPr>
        </p:nvSpPr>
        <p:spPr>
          <a:xfrm>
            <a:off x="4396740" y="1825625"/>
            <a:ext cx="339852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a:extLst>
              <a:ext uri="{FF2B5EF4-FFF2-40B4-BE49-F238E27FC236}">
                <a16:creationId xmlns:a16="http://schemas.microsoft.com/office/drawing/2014/main" id="{177CFE81-F574-EC75-86BF-5A26A618A08A}"/>
              </a:ext>
            </a:extLst>
          </p:cNvPr>
          <p:cNvSpPr>
            <a:spLocks noGrp="1"/>
          </p:cNvSpPr>
          <p:nvPr>
            <p:ph type="sldNum" sz="quarter" idx="12"/>
          </p:nvPr>
        </p:nvSpPr>
        <p:spPr/>
        <p:txBody>
          <a:bodyPr/>
          <a:lstStyle>
            <a:lvl1pPr>
              <a:defRPr>
                <a:solidFill>
                  <a:srgbClr val="81C7AA"/>
                </a:solidFill>
              </a:defRPr>
            </a:lvl1pPr>
          </a:lstStyle>
          <a:p>
            <a:fld id="{62BF062C-7724-0645-A0C5-1FE1B4968541}" type="slidenum">
              <a:rPr lang="en-US" smtClean="0"/>
              <a:pPr/>
              <a:t>‹#›</a:t>
            </a:fld>
            <a:endParaRPr lang="en-US" dirty="0">
              <a:solidFill>
                <a:srgbClr val="81C7AA"/>
              </a:solidFill>
            </a:endParaRPr>
          </a:p>
        </p:txBody>
      </p:sp>
      <p:sp>
        <p:nvSpPr>
          <p:cNvPr id="5" name="Content Placeholder 3">
            <a:extLst>
              <a:ext uri="{FF2B5EF4-FFF2-40B4-BE49-F238E27FC236}">
                <a16:creationId xmlns:a16="http://schemas.microsoft.com/office/drawing/2014/main" id="{A11A448A-E212-9486-B3E9-E4CD42E8DF8B}"/>
              </a:ext>
            </a:extLst>
          </p:cNvPr>
          <p:cNvSpPr>
            <a:spLocks noGrp="1"/>
          </p:cNvSpPr>
          <p:nvPr>
            <p:ph sz="half" idx="13"/>
          </p:nvPr>
        </p:nvSpPr>
        <p:spPr>
          <a:xfrm>
            <a:off x="7955280" y="1825625"/>
            <a:ext cx="339852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86670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03703-9C0B-D3B2-B6F1-3BEF3309CDF8}"/>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BD6F731-1B06-32F1-DAAB-670718EC9660}"/>
              </a:ext>
            </a:extLst>
          </p:cNvPr>
          <p:cNvSpPr>
            <a:spLocks noGrp="1"/>
          </p:cNvSpPr>
          <p:nvPr>
            <p:ph type="sldNum" sz="quarter" idx="12"/>
          </p:nvPr>
        </p:nvSpPr>
        <p:spPr/>
        <p:txBody>
          <a:bodyPr/>
          <a:lstStyle>
            <a:lvl1pPr>
              <a:defRPr>
                <a:solidFill>
                  <a:srgbClr val="81C7AA"/>
                </a:solidFill>
              </a:defRPr>
            </a:lvl1pPr>
          </a:lstStyle>
          <a:p>
            <a:fld id="{62BF062C-7724-0645-A0C5-1FE1B4968541}" type="slidenum">
              <a:rPr lang="en-US" smtClean="0"/>
              <a:pPr/>
              <a:t>‹#›</a:t>
            </a:fld>
            <a:endParaRPr lang="en-US" dirty="0"/>
          </a:p>
        </p:txBody>
      </p:sp>
    </p:spTree>
    <p:extLst>
      <p:ext uri="{BB962C8B-B14F-4D97-AF65-F5344CB8AC3E}">
        <p14:creationId xmlns:p14="http://schemas.microsoft.com/office/powerpoint/2010/main" val="93032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9BCD3A7-A508-B141-A187-17EB9D66C545}"/>
              </a:ext>
            </a:extLst>
          </p:cNvPr>
          <p:cNvSpPr>
            <a:spLocks noGrp="1"/>
          </p:cNvSpPr>
          <p:nvPr>
            <p:ph type="sldNum" sz="quarter" idx="12"/>
          </p:nvPr>
        </p:nvSpPr>
        <p:spPr/>
        <p:txBody>
          <a:bodyPr/>
          <a:lstStyle>
            <a:lvl1pPr>
              <a:defRPr>
                <a:solidFill>
                  <a:srgbClr val="81C7AA"/>
                </a:solidFill>
              </a:defRPr>
            </a:lvl1pPr>
          </a:lstStyle>
          <a:p>
            <a:fld id="{62BF062C-7724-0645-A0C5-1FE1B4968541}" type="slidenum">
              <a:rPr lang="en-US" smtClean="0"/>
              <a:pPr/>
              <a:t>‹#›</a:t>
            </a:fld>
            <a:endParaRPr lang="en-US" dirty="0"/>
          </a:p>
        </p:txBody>
      </p:sp>
    </p:spTree>
    <p:extLst>
      <p:ext uri="{BB962C8B-B14F-4D97-AF65-F5344CB8AC3E}">
        <p14:creationId xmlns:p14="http://schemas.microsoft.com/office/powerpoint/2010/main" val="1734422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BD7CF-FD63-DE90-A997-7108C6F996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D80C16-A11E-D2AB-0A30-D256F8E4B4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5502B-95FD-8BEB-C0BE-5E645EA616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AEB1C343-1F8F-6DCF-4892-33CBE6C54324}"/>
              </a:ext>
            </a:extLst>
          </p:cNvPr>
          <p:cNvSpPr>
            <a:spLocks noGrp="1"/>
          </p:cNvSpPr>
          <p:nvPr>
            <p:ph type="sldNum" sz="quarter" idx="12"/>
          </p:nvPr>
        </p:nvSpPr>
        <p:spPr/>
        <p:txBody>
          <a:bodyPr/>
          <a:lstStyle>
            <a:lvl1pPr>
              <a:defRPr>
                <a:solidFill>
                  <a:srgbClr val="81C7AA"/>
                </a:solidFill>
              </a:defRPr>
            </a:lvl1pPr>
          </a:lstStyle>
          <a:p>
            <a:fld id="{62BF062C-7724-0645-A0C5-1FE1B4968541}" type="slidenum">
              <a:rPr lang="en-US" smtClean="0"/>
              <a:pPr/>
              <a:t>‹#›</a:t>
            </a:fld>
            <a:endParaRPr lang="en-US" dirty="0">
              <a:solidFill>
                <a:srgbClr val="81C7AA"/>
              </a:solidFill>
            </a:endParaRPr>
          </a:p>
        </p:txBody>
      </p:sp>
    </p:spTree>
    <p:extLst>
      <p:ext uri="{BB962C8B-B14F-4D97-AF65-F5344CB8AC3E}">
        <p14:creationId xmlns:p14="http://schemas.microsoft.com/office/powerpoint/2010/main" val="3539093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C7E23-B5AB-4411-3C85-72FAFB9185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A8BAFB-EB58-DD5C-E753-212D6C8F48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F307C9-C116-C5C9-F8F4-D2BCE12BA6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AD51A2A9-33B6-F68F-C243-140A53B384A8}"/>
              </a:ext>
            </a:extLst>
          </p:cNvPr>
          <p:cNvSpPr>
            <a:spLocks noGrp="1"/>
          </p:cNvSpPr>
          <p:nvPr>
            <p:ph type="sldNum" sz="quarter" idx="12"/>
          </p:nvPr>
        </p:nvSpPr>
        <p:spPr/>
        <p:txBody>
          <a:bodyPr/>
          <a:lstStyle>
            <a:lvl1pPr>
              <a:defRPr>
                <a:solidFill>
                  <a:srgbClr val="81C7AA"/>
                </a:solidFill>
              </a:defRPr>
            </a:lvl1pPr>
          </a:lstStyle>
          <a:p>
            <a:fld id="{62BF062C-7724-0645-A0C5-1FE1B4968541}" type="slidenum">
              <a:rPr lang="en-US" smtClean="0"/>
              <a:pPr/>
              <a:t>‹#›</a:t>
            </a:fld>
            <a:endParaRPr lang="en-US" dirty="0">
              <a:solidFill>
                <a:srgbClr val="81C7AA"/>
              </a:solidFill>
            </a:endParaRPr>
          </a:p>
        </p:txBody>
      </p:sp>
    </p:spTree>
    <p:extLst>
      <p:ext uri="{BB962C8B-B14F-4D97-AF65-F5344CB8AC3E}">
        <p14:creationId xmlns:p14="http://schemas.microsoft.com/office/powerpoint/2010/main" val="5247163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EAFD5-5C2E-8CBE-2E65-915300B144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946068-B931-7AD5-952E-7B95700B6A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8A8D41F-26AE-7AEF-A4DD-676162067378}"/>
              </a:ext>
            </a:extLst>
          </p:cNvPr>
          <p:cNvSpPr>
            <a:spLocks noGrp="1"/>
          </p:cNvSpPr>
          <p:nvPr>
            <p:ph type="sldNum" sz="quarter" idx="12"/>
          </p:nvPr>
        </p:nvSpPr>
        <p:spPr/>
        <p:txBody>
          <a:bodyPr/>
          <a:lstStyle>
            <a:lvl1pPr>
              <a:defRPr>
                <a:solidFill>
                  <a:srgbClr val="81C7AA"/>
                </a:solidFill>
              </a:defRPr>
            </a:lvl1pPr>
          </a:lstStyle>
          <a:p>
            <a:fld id="{62BF062C-7724-0645-A0C5-1FE1B4968541}" type="slidenum">
              <a:rPr lang="en-US" smtClean="0"/>
              <a:pPr/>
              <a:t>‹#›</a:t>
            </a:fld>
            <a:endParaRPr lang="en-US" dirty="0">
              <a:solidFill>
                <a:srgbClr val="81C7AA"/>
              </a:solidFill>
            </a:endParaRPr>
          </a:p>
        </p:txBody>
      </p:sp>
    </p:spTree>
    <p:extLst>
      <p:ext uri="{BB962C8B-B14F-4D97-AF65-F5344CB8AC3E}">
        <p14:creationId xmlns:p14="http://schemas.microsoft.com/office/powerpoint/2010/main" val="3649700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99CA55D-603D-7EE9-EBCC-2883264E38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E948BA4-FDE9-FBCC-092E-3115C33C46D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38E73A9-0698-9E7E-C803-3E2A9345FEE1}"/>
              </a:ext>
            </a:extLst>
          </p:cNvPr>
          <p:cNvSpPr>
            <a:spLocks noGrp="1"/>
          </p:cNvSpPr>
          <p:nvPr>
            <p:ph type="sldNum" sz="quarter" idx="12"/>
          </p:nvPr>
        </p:nvSpPr>
        <p:spPr/>
        <p:txBody>
          <a:bodyPr/>
          <a:lstStyle>
            <a:lvl1pPr>
              <a:defRPr>
                <a:solidFill>
                  <a:srgbClr val="81C7AA"/>
                </a:solidFill>
              </a:defRPr>
            </a:lvl1pPr>
          </a:lstStyle>
          <a:p>
            <a:fld id="{62BF062C-7724-0645-A0C5-1FE1B4968541}" type="slidenum">
              <a:rPr lang="en-US" smtClean="0"/>
              <a:pPr/>
              <a:t>‹#›</a:t>
            </a:fld>
            <a:endParaRPr lang="en-US" dirty="0">
              <a:solidFill>
                <a:srgbClr val="81C7AA"/>
              </a:solidFill>
            </a:endParaRPr>
          </a:p>
        </p:txBody>
      </p:sp>
    </p:spTree>
    <p:extLst>
      <p:ext uri="{BB962C8B-B14F-4D97-AF65-F5344CB8AC3E}">
        <p14:creationId xmlns:p14="http://schemas.microsoft.com/office/powerpoint/2010/main" val="2263052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B81B1EB-CC63-C1C4-F72B-46DAA1AE735C}"/>
              </a:ext>
            </a:extLst>
          </p:cNvPr>
          <p:cNvSpPr/>
          <p:nvPr userDrawn="1"/>
        </p:nvSpPr>
        <p:spPr>
          <a:xfrm>
            <a:off x="-5444" y="6369413"/>
            <a:ext cx="12205064" cy="501650"/>
          </a:xfrm>
          <a:prstGeom prst="rect">
            <a:avLst/>
          </a:prstGeom>
          <a:solidFill>
            <a:srgbClr val="124D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6066D06B-E02E-D72C-4A54-D37011D404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D513CB8-259E-E2B3-5E2A-DAF964F5C4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a:extLst>
              <a:ext uri="{FF2B5EF4-FFF2-40B4-BE49-F238E27FC236}">
                <a16:creationId xmlns:a16="http://schemas.microsoft.com/office/drawing/2014/main" id="{6DE9B7A8-D8F2-6F7F-AEDB-375A30892B49}"/>
              </a:ext>
            </a:extLst>
          </p:cNvPr>
          <p:cNvSpPr txBox="1">
            <a:spLocks/>
          </p:cNvSpPr>
          <p:nvPr userDrawn="1"/>
        </p:nvSpPr>
        <p:spPr>
          <a:xfrm>
            <a:off x="1109639" y="6485473"/>
            <a:ext cx="7315200" cy="302443"/>
          </a:xfrm>
          <a:prstGeom prst="rect">
            <a:avLst/>
          </a:prstGeom>
        </p:spPr>
        <p:txBody>
          <a:bodyPr/>
          <a:lstStyle>
            <a:defPPr>
              <a:defRPr lang="en-US"/>
            </a:defPPr>
            <a:lvl1pPr marL="0" algn="l" defTabSz="914400" rtl="0" eaLnBrk="1" latinLnBrk="0" hangingPunct="1">
              <a:defRPr sz="1800" kern="1200">
                <a:solidFill>
                  <a:srgbClr val="A7CEE9"/>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solidFill>
                  <a:srgbClr val="AFDBC0"/>
                </a:solidFill>
                <a:latin typeface="Merriweather Sans" pitchFamily="2" charset="77"/>
              </a:rPr>
              <a:t>The Teaching Professor Online Conference</a:t>
            </a:r>
          </a:p>
        </p:txBody>
      </p:sp>
      <p:sp>
        <p:nvSpPr>
          <p:cNvPr id="6" name="Slide Number Placeholder 5">
            <a:extLst>
              <a:ext uri="{FF2B5EF4-FFF2-40B4-BE49-F238E27FC236}">
                <a16:creationId xmlns:a16="http://schemas.microsoft.com/office/drawing/2014/main" id="{178CDF55-EC64-AC35-CBC9-2C32B2C2B532}"/>
              </a:ext>
            </a:extLst>
          </p:cNvPr>
          <p:cNvSpPr>
            <a:spLocks noGrp="1"/>
          </p:cNvSpPr>
          <p:nvPr>
            <p:ph type="sldNum" sz="quarter" idx="4"/>
          </p:nvPr>
        </p:nvSpPr>
        <p:spPr>
          <a:xfrm>
            <a:off x="9805335" y="6426688"/>
            <a:ext cx="1548465" cy="365125"/>
          </a:xfrm>
          <a:prstGeom prst="rect">
            <a:avLst/>
          </a:prstGeom>
        </p:spPr>
        <p:txBody>
          <a:bodyPr vert="horz" lIns="91440" tIns="45720" rIns="91440" bIns="45720" rtlCol="0" anchor="ctr"/>
          <a:lstStyle>
            <a:lvl1pPr algn="r">
              <a:defRPr sz="1200">
                <a:solidFill>
                  <a:srgbClr val="AFDBC0"/>
                </a:solidFill>
              </a:defRPr>
            </a:lvl1pPr>
          </a:lstStyle>
          <a:p>
            <a:fld id="{263139D8-0D32-0A47-BC10-8232663A17D6}" type="slidenum">
              <a:rPr lang="en-US" smtClean="0"/>
              <a:pPr/>
              <a:t>‹#›</a:t>
            </a:fld>
            <a:endParaRPr lang="en-US" dirty="0">
              <a:solidFill>
                <a:srgbClr val="AFDBC0"/>
              </a:solidFill>
            </a:endParaRPr>
          </a:p>
        </p:txBody>
      </p:sp>
      <p:pic>
        <p:nvPicPr>
          <p:cNvPr id="4" name="Picture 3">
            <a:extLst>
              <a:ext uri="{FF2B5EF4-FFF2-40B4-BE49-F238E27FC236}">
                <a16:creationId xmlns:a16="http://schemas.microsoft.com/office/drawing/2014/main" id="{EF4DE629-6474-7F9F-11ED-CB57BB9D20BD}"/>
              </a:ext>
            </a:extLst>
          </p:cNvPr>
          <p:cNvPicPr>
            <a:picLocks noChangeAspect="1"/>
          </p:cNvPicPr>
          <p:nvPr userDrawn="1"/>
        </p:nvPicPr>
        <p:blipFill>
          <a:blip r:embed="rId13"/>
          <a:stretch>
            <a:fillRect/>
          </a:stretch>
        </p:blipFill>
        <p:spPr>
          <a:xfrm>
            <a:off x="838200" y="6458028"/>
            <a:ext cx="302443" cy="302443"/>
          </a:xfrm>
          <a:prstGeom prst="rect">
            <a:avLst/>
          </a:prstGeom>
        </p:spPr>
      </p:pic>
    </p:spTree>
    <p:extLst>
      <p:ext uri="{BB962C8B-B14F-4D97-AF65-F5344CB8AC3E}">
        <p14:creationId xmlns:p14="http://schemas.microsoft.com/office/powerpoint/2010/main" val="2316259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124D3A"/>
          </a:solidFill>
          <a:latin typeface="Merriweather Sans"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erriweather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erriweather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erriweather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rriweather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erriweather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jenncoon.github.io/Conferences/tpoc-2026/building-interactive-activitie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jcoondesign.com/"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15000"/>
              </a:lnSpc>
            </a:pPr>
            <a:r>
              <a:rPr sz="3800" spc="50">
                <a:latin typeface="Merriweather Sans"/>
              </a:rPr>
              <a:t>Building Interactive Online Activities with AI: A Design Framework</a:t>
            </a:r>
          </a:p>
        </p:txBody>
      </p:sp>
      <p:sp>
        <p:nvSpPr>
          <p:cNvPr id="3" name="Subtitle 2"/>
          <p:cNvSpPr>
            <a:spLocks noGrp="1"/>
          </p:cNvSpPr>
          <p:nvPr>
            <p:ph type="subTitle" idx="1"/>
          </p:nvPr>
        </p:nvSpPr>
        <p:spPr/>
        <p:txBody>
          <a:bodyPr>
            <a:normAutofit fontScale="85000" lnSpcReduction="20000"/>
          </a:bodyPr>
          <a:lstStyle/>
          <a:p>
            <a:pPr>
              <a:lnSpc>
                <a:spcPct val="115000"/>
              </a:lnSpc>
            </a:pPr>
            <a:r>
              <a:rPr spc="50">
                <a:latin typeface="Merriweather Sans"/>
              </a:rPr>
              <a:t>Jennifer Coon, CIA, CFE</a:t>
            </a:r>
          </a:p>
          <a:p>
            <a:pPr>
              <a:lnSpc>
                <a:spcPct val="115000"/>
              </a:lnSpc>
            </a:pPr>
            <a:r>
              <a:rPr spc="50">
                <a:latin typeface="Merriweather Sans"/>
              </a:rPr>
              <a:t>Professor of Accounting</a:t>
            </a:r>
          </a:p>
          <a:p>
            <a:pPr>
              <a:lnSpc>
                <a:spcPct val="115000"/>
              </a:lnSpc>
            </a:pPr>
            <a:r>
              <a:rPr spc="50">
                <a:latin typeface="Merriweather Sans"/>
              </a:rPr>
              <a:t>Tyler Junior College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1371600"/>
            <a:ext cx="7680960" cy="3657600"/>
          </a:xfrm>
        </p:spPr>
        <p:txBody>
          <a:bodyPr anchor="ctr"/>
          <a:lstStyle/>
          <a:p>
            <a:pPr>
              <a:lnSpc>
                <a:spcPct val="115000"/>
              </a:lnSpc>
            </a:pPr>
            <a:r>
              <a:rPr sz="4000" spc="50">
                <a:latin typeface="Merriweather Sans"/>
              </a:rPr>
              <a:t>A room of students going through the motions.</a:t>
            </a:r>
          </a:p>
        </p:txBody>
      </p:sp>
      <p:sp>
        <p:nvSpPr>
          <p:cNvPr id="3" name="Classroom circle"/>
          <p:cNvSpPr/>
          <p:nvPr/>
        </p:nvSpPr>
        <p:spPr>
          <a:xfrm>
            <a:off x="8823960" y="1965960"/>
            <a:ext cx="2468880" cy="2468880"/>
          </a:xfrm>
          <a:prstGeom prst="ellipse">
            <a:avLst/>
          </a:prstGeom>
          <a:solidFill>
            <a:srgbClr val="124D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pic>
        <p:nvPicPr>
          <p:cNvPr id="4" name="Classroom icon" descr="Classroom icon"/>
          <p:cNvPicPr>
            <a:picLocks noChangeAspect="1"/>
          </p:cNvPicPr>
          <p:nvPr/>
        </p:nvPicPr>
        <p:blipFill>
          <a:blip r:embed="rId3"/>
          <a:stretch>
            <a:fillRect/>
          </a:stretch>
        </p:blipFill>
        <p:spPr>
          <a:xfrm>
            <a:off x="9293047" y="2435047"/>
            <a:ext cx="1530705" cy="153070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1371600"/>
            <a:ext cx="7680960" cy="3657600"/>
          </a:xfrm>
        </p:spPr>
        <p:txBody>
          <a:bodyPr anchor="ctr"/>
          <a:lstStyle/>
          <a:p>
            <a:pPr>
              <a:lnSpc>
                <a:spcPct val="115000"/>
              </a:lnSpc>
            </a:pPr>
            <a:r>
              <a:rPr sz="4000" spc="50">
                <a:latin typeface="Merriweather Sans"/>
              </a:rPr>
              <a:t>One review game, built with AI, changed the course.</a:t>
            </a:r>
          </a:p>
        </p:txBody>
      </p:sp>
      <p:sp>
        <p:nvSpPr>
          <p:cNvPr id="3" name="Game controller circle"/>
          <p:cNvSpPr/>
          <p:nvPr/>
        </p:nvSpPr>
        <p:spPr>
          <a:xfrm>
            <a:off x="8823960" y="1965960"/>
            <a:ext cx="2468880" cy="2468880"/>
          </a:xfrm>
          <a:prstGeom prst="ellipse">
            <a:avLst/>
          </a:prstGeom>
          <a:solidFill>
            <a:srgbClr val="124D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pic>
        <p:nvPicPr>
          <p:cNvPr id="4" name="Game controller icon" descr="Game controller icon"/>
          <p:cNvPicPr>
            <a:picLocks noChangeAspect="1"/>
          </p:cNvPicPr>
          <p:nvPr/>
        </p:nvPicPr>
        <p:blipFill>
          <a:blip r:embed="rId3"/>
          <a:stretch>
            <a:fillRect/>
          </a:stretch>
        </p:blipFill>
        <p:spPr>
          <a:xfrm>
            <a:off x="9293047" y="2435047"/>
            <a:ext cx="1530705" cy="153070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1371600"/>
            <a:ext cx="7680960" cy="3657600"/>
          </a:xfrm>
        </p:spPr>
        <p:txBody>
          <a:bodyPr anchor="ctr"/>
          <a:lstStyle/>
          <a:p>
            <a:pPr>
              <a:lnSpc>
                <a:spcPct val="115000"/>
              </a:lnSpc>
            </a:pPr>
            <a:r>
              <a:rPr sz="4000" spc="50">
                <a:latin typeface="Merriweather Sans"/>
              </a:rPr>
              <a:t>Then I asked: How do I make this available for online classes?</a:t>
            </a:r>
          </a:p>
        </p:txBody>
      </p:sp>
      <p:sp>
        <p:nvSpPr>
          <p:cNvPr id="3" name="Question circle"/>
          <p:cNvSpPr/>
          <p:nvPr/>
        </p:nvSpPr>
        <p:spPr>
          <a:xfrm>
            <a:off x="8823960" y="1965960"/>
            <a:ext cx="2468880" cy="2468880"/>
          </a:xfrm>
          <a:prstGeom prst="ellipse">
            <a:avLst/>
          </a:prstGeom>
          <a:solidFill>
            <a:srgbClr val="124D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pic>
        <p:nvPicPr>
          <p:cNvPr id="4" name="Question icon" descr="Question icon"/>
          <p:cNvPicPr>
            <a:picLocks noChangeAspect="1"/>
          </p:cNvPicPr>
          <p:nvPr/>
        </p:nvPicPr>
        <p:blipFill>
          <a:blip r:embed="rId3"/>
          <a:stretch>
            <a:fillRect/>
          </a:stretch>
        </p:blipFill>
        <p:spPr>
          <a:xfrm>
            <a:off x="9293047" y="2435047"/>
            <a:ext cx="1530705" cy="15307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15000"/>
              </a:lnSpc>
            </a:pPr>
            <a:r>
              <a:rPr sz="5400" spc="50" dirty="0">
                <a:solidFill>
                  <a:schemeClr val="bg2"/>
                </a:solidFill>
                <a:latin typeface="Merriweather Sans"/>
                <a:hlinkClick r:id="rId3">
                  <a:extLst>
                    <a:ext uri="{A12FA001-AC4F-418D-AE19-62706E023703}">
                      <ahyp:hlinkClr xmlns:ahyp="http://schemas.microsoft.com/office/drawing/2018/hyperlinkcolor" val="tx"/>
                    </a:ext>
                  </a:extLst>
                </a:hlinkClick>
              </a:rPr>
              <a:t>Let’s play.</a:t>
            </a:r>
            <a:endParaRPr sz="5400" spc="50" dirty="0">
              <a:solidFill>
                <a:schemeClr val="bg2"/>
              </a:solidFill>
              <a:latin typeface="Merriweather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1371600"/>
            <a:ext cx="7680960" cy="3657600"/>
          </a:xfrm>
        </p:spPr>
        <p:txBody>
          <a:bodyPr anchor="ctr"/>
          <a:lstStyle/>
          <a:p>
            <a:pPr>
              <a:lnSpc>
                <a:spcPct val="115000"/>
              </a:lnSpc>
            </a:pPr>
            <a:r>
              <a:rPr sz="4000" spc="50">
                <a:latin typeface="Merriweather Sans"/>
              </a:rPr>
              <a:t>How you can do this:</a:t>
            </a:r>
          </a:p>
        </p:txBody>
      </p:sp>
      <p:sp>
        <p:nvSpPr>
          <p:cNvPr id="3" name="Laptop circle"/>
          <p:cNvSpPr/>
          <p:nvPr/>
        </p:nvSpPr>
        <p:spPr>
          <a:xfrm>
            <a:off x="8823960" y="1965960"/>
            <a:ext cx="2468880" cy="2468880"/>
          </a:xfrm>
          <a:prstGeom prst="ellipse">
            <a:avLst/>
          </a:prstGeom>
          <a:solidFill>
            <a:srgbClr val="124D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pic>
        <p:nvPicPr>
          <p:cNvPr id="4" name="Laptop icon" descr="Laptop icon"/>
          <p:cNvPicPr>
            <a:picLocks noChangeAspect="1"/>
          </p:cNvPicPr>
          <p:nvPr/>
        </p:nvPicPr>
        <p:blipFill>
          <a:blip r:embed="rId3"/>
          <a:stretch>
            <a:fillRect/>
          </a:stretch>
        </p:blipFill>
        <p:spPr>
          <a:xfrm>
            <a:off x="9293047" y="2435047"/>
            <a:ext cx="1530705" cy="153070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15000"/>
              </a:lnSpc>
            </a:pPr>
            <a:r>
              <a:rPr sz="3600" spc="50">
                <a:latin typeface="Merriweather Sans"/>
              </a:rPr>
              <a:t>Your decisions become the prompt.</a:t>
            </a:r>
          </a:p>
        </p:txBody>
      </p:sp>
      <p:sp>
        <p:nvSpPr>
          <p:cNvPr id="3" name="Tile Role"/>
          <p:cNvSpPr/>
          <p:nvPr/>
        </p:nvSpPr>
        <p:spPr>
          <a:xfrm>
            <a:off x="841248" y="2103120"/>
            <a:ext cx="2423160" cy="3017520"/>
          </a:xfrm>
          <a:prstGeom prst="roundRect">
            <a:avLst>
              <a:gd name="adj" fmla="val 6000"/>
            </a:avLst>
          </a:prstGeom>
          <a:solidFill>
            <a:srgbClr val="AFDB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sp>
        <p:nvSpPr>
          <p:cNvPr id="4" name="Role heading"/>
          <p:cNvSpPr txBox="1"/>
          <p:nvPr/>
        </p:nvSpPr>
        <p:spPr>
          <a:xfrm>
            <a:off x="1024128" y="2286000"/>
            <a:ext cx="2057400" cy="822960"/>
          </a:xfrm>
          <a:prstGeom prst="rect">
            <a:avLst/>
          </a:prstGeom>
          <a:noFill/>
        </p:spPr>
        <p:txBody>
          <a:bodyPr wrap="square" lIns="45720" rIns="45720" anchor="t">
            <a:spAutoFit/>
          </a:bodyPr>
          <a:lstStyle/>
          <a:p>
            <a:pPr algn="l">
              <a:lnSpc>
                <a:spcPct val="115000"/>
              </a:lnSpc>
            </a:pPr>
            <a:r>
              <a:rPr sz="2400" b="1" spc="50">
                <a:solidFill>
                  <a:srgbClr val="124D3A"/>
                </a:solidFill>
                <a:latin typeface="Merriweather Sans"/>
              </a:rPr>
              <a:t>Role</a:t>
            </a:r>
          </a:p>
        </p:txBody>
      </p:sp>
      <p:sp>
        <p:nvSpPr>
          <p:cNvPr id="5" name="Role body"/>
          <p:cNvSpPr txBox="1"/>
          <p:nvPr/>
        </p:nvSpPr>
        <p:spPr>
          <a:xfrm>
            <a:off x="1024128" y="3154679"/>
            <a:ext cx="2057400" cy="1828799"/>
          </a:xfrm>
          <a:prstGeom prst="rect">
            <a:avLst/>
          </a:prstGeom>
          <a:noFill/>
        </p:spPr>
        <p:txBody>
          <a:bodyPr wrap="square" lIns="45720" rIns="45720" anchor="t">
            <a:spAutoFit/>
          </a:bodyPr>
          <a:lstStyle/>
          <a:p>
            <a:pPr algn="l">
              <a:lnSpc>
                <a:spcPct val="115000"/>
              </a:lnSpc>
            </a:pPr>
            <a:r>
              <a:rPr sz="1800" b="0" spc="50">
                <a:solidFill>
                  <a:srgbClr val="122B22"/>
                </a:solidFill>
                <a:latin typeface="Merriweather Sans"/>
              </a:rPr>
              <a:t>What AI is building, and for whom</a:t>
            </a:r>
          </a:p>
        </p:txBody>
      </p:sp>
      <p:sp>
        <p:nvSpPr>
          <p:cNvPr id="6" name="Tile Decisions"/>
          <p:cNvSpPr/>
          <p:nvPr/>
        </p:nvSpPr>
        <p:spPr>
          <a:xfrm>
            <a:off x="3538727" y="2103120"/>
            <a:ext cx="2423160" cy="3017520"/>
          </a:xfrm>
          <a:prstGeom prst="roundRect">
            <a:avLst>
              <a:gd name="adj" fmla="val 6000"/>
            </a:avLst>
          </a:prstGeom>
          <a:solidFill>
            <a:srgbClr val="AFDB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sp>
        <p:nvSpPr>
          <p:cNvPr id="7" name="Decisions heading"/>
          <p:cNvSpPr txBox="1"/>
          <p:nvPr/>
        </p:nvSpPr>
        <p:spPr>
          <a:xfrm>
            <a:off x="3721607" y="2286000"/>
            <a:ext cx="2057400" cy="822960"/>
          </a:xfrm>
          <a:prstGeom prst="rect">
            <a:avLst/>
          </a:prstGeom>
          <a:noFill/>
        </p:spPr>
        <p:txBody>
          <a:bodyPr wrap="square" lIns="45720" rIns="45720" anchor="t">
            <a:spAutoFit/>
          </a:bodyPr>
          <a:lstStyle/>
          <a:p>
            <a:pPr algn="l">
              <a:lnSpc>
                <a:spcPct val="115000"/>
              </a:lnSpc>
            </a:pPr>
            <a:r>
              <a:rPr sz="2400" b="1" spc="50">
                <a:solidFill>
                  <a:srgbClr val="124D3A"/>
                </a:solidFill>
                <a:latin typeface="Merriweather Sans"/>
              </a:rPr>
              <a:t>Decisions</a:t>
            </a:r>
          </a:p>
        </p:txBody>
      </p:sp>
      <p:sp>
        <p:nvSpPr>
          <p:cNvPr id="8" name="Decisions body"/>
          <p:cNvSpPr txBox="1"/>
          <p:nvPr/>
        </p:nvSpPr>
        <p:spPr>
          <a:xfrm>
            <a:off x="3721607" y="3154679"/>
            <a:ext cx="2057400" cy="1828799"/>
          </a:xfrm>
          <a:prstGeom prst="rect">
            <a:avLst/>
          </a:prstGeom>
          <a:noFill/>
        </p:spPr>
        <p:txBody>
          <a:bodyPr wrap="square" lIns="45720" rIns="45720" anchor="t">
            <a:spAutoFit/>
          </a:bodyPr>
          <a:lstStyle/>
          <a:p>
            <a:pPr algn="l">
              <a:lnSpc>
                <a:spcPct val="115000"/>
              </a:lnSpc>
            </a:pPr>
            <a:r>
              <a:rPr sz="1800" b="0" spc="50">
                <a:solidFill>
                  <a:srgbClr val="122B22"/>
                </a:solidFill>
                <a:latin typeface="Merriweather Sans"/>
              </a:rPr>
              <a:t>Your concept, success, and context</a:t>
            </a:r>
          </a:p>
        </p:txBody>
      </p:sp>
      <p:sp>
        <p:nvSpPr>
          <p:cNvPr id="9" name="Tile Constraints"/>
          <p:cNvSpPr/>
          <p:nvPr/>
        </p:nvSpPr>
        <p:spPr>
          <a:xfrm>
            <a:off x="6236207" y="2103120"/>
            <a:ext cx="2423160" cy="3017520"/>
          </a:xfrm>
          <a:prstGeom prst="roundRect">
            <a:avLst>
              <a:gd name="adj" fmla="val 6000"/>
            </a:avLst>
          </a:prstGeom>
          <a:solidFill>
            <a:srgbClr val="AFDB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sp>
        <p:nvSpPr>
          <p:cNvPr id="10" name="Constraints heading"/>
          <p:cNvSpPr txBox="1"/>
          <p:nvPr/>
        </p:nvSpPr>
        <p:spPr>
          <a:xfrm>
            <a:off x="6419088" y="2286000"/>
            <a:ext cx="2057400" cy="822960"/>
          </a:xfrm>
          <a:prstGeom prst="rect">
            <a:avLst/>
          </a:prstGeom>
          <a:noFill/>
        </p:spPr>
        <p:txBody>
          <a:bodyPr wrap="square" lIns="45720" rIns="45720" anchor="t">
            <a:spAutoFit/>
          </a:bodyPr>
          <a:lstStyle/>
          <a:p>
            <a:pPr algn="l">
              <a:lnSpc>
                <a:spcPct val="115000"/>
              </a:lnSpc>
            </a:pPr>
            <a:r>
              <a:rPr sz="2400" b="1" spc="50">
                <a:solidFill>
                  <a:srgbClr val="124D3A"/>
                </a:solidFill>
                <a:latin typeface="Merriweather Sans"/>
              </a:rPr>
              <a:t>Constraints</a:t>
            </a:r>
          </a:p>
        </p:txBody>
      </p:sp>
      <p:sp>
        <p:nvSpPr>
          <p:cNvPr id="11" name="Constraints body"/>
          <p:cNvSpPr txBox="1"/>
          <p:nvPr/>
        </p:nvSpPr>
        <p:spPr>
          <a:xfrm>
            <a:off x="6419088" y="3154679"/>
            <a:ext cx="2057400" cy="1828799"/>
          </a:xfrm>
          <a:prstGeom prst="rect">
            <a:avLst/>
          </a:prstGeom>
          <a:noFill/>
        </p:spPr>
        <p:txBody>
          <a:bodyPr wrap="square" lIns="45720" rIns="45720" anchor="t">
            <a:spAutoFit/>
          </a:bodyPr>
          <a:lstStyle/>
          <a:p>
            <a:pPr algn="l">
              <a:lnSpc>
                <a:spcPct val="115000"/>
              </a:lnSpc>
            </a:pPr>
            <a:r>
              <a:rPr sz="1800" b="0" spc="50">
                <a:solidFill>
                  <a:srgbClr val="122B22"/>
                </a:solidFill>
                <a:latin typeface="Merriweather Sans"/>
              </a:rPr>
              <a:t>Plain language, accessible, LMS-ready</a:t>
            </a:r>
          </a:p>
        </p:txBody>
      </p:sp>
      <p:sp>
        <p:nvSpPr>
          <p:cNvPr id="12" name="Tile Review"/>
          <p:cNvSpPr/>
          <p:nvPr/>
        </p:nvSpPr>
        <p:spPr>
          <a:xfrm>
            <a:off x="8933688" y="2103120"/>
            <a:ext cx="2423160" cy="3017520"/>
          </a:xfrm>
          <a:prstGeom prst="roundRect">
            <a:avLst>
              <a:gd name="adj" fmla="val 6000"/>
            </a:avLst>
          </a:prstGeom>
          <a:solidFill>
            <a:srgbClr val="AFDB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sp>
        <p:nvSpPr>
          <p:cNvPr id="13" name="Review heading"/>
          <p:cNvSpPr txBox="1"/>
          <p:nvPr/>
        </p:nvSpPr>
        <p:spPr>
          <a:xfrm>
            <a:off x="9116567" y="2286000"/>
            <a:ext cx="2057400" cy="822960"/>
          </a:xfrm>
          <a:prstGeom prst="rect">
            <a:avLst/>
          </a:prstGeom>
          <a:noFill/>
        </p:spPr>
        <p:txBody>
          <a:bodyPr wrap="square" lIns="45720" rIns="45720" anchor="t">
            <a:spAutoFit/>
          </a:bodyPr>
          <a:lstStyle/>
          <a:p>
            <a:pPr algn="l">
              <a:lnSpc>
                <a:spcPct val="115000"/>
              </a:lnSpc>
            </a:pPr>
            <a:r>
              <a:rPr sz="2400" b="1" spc="50">
                <a:solidFill>
                  <a:srgbClr val="124D3A"/>
                </a:solidFill>
                <a:latin typeface="Merriweather Sans"/>
              </a:rPr>
              <a:t>Review</a:t>
            </a:r>
          </a:p>
        </p:txBody>
      </p:sp>
      <p:sp>
        <p:nvSpPr>
          <p:cNvPr id="14" name="Review body"/>
          <p:cNvSpPr txBox="1"/>
          <p:nvPr/>
        </p:nvSpPr>
        <p:spPr>
          <a:xfrm>
            <a:off x="9116567" y="3154679"/>
            <a:ext cx="2057400" cy="1828799"/>
          </a:xfrm>
          <a:prstGeom prst="rect">
            <a:avLst/>
          </a:prstGeom>
          <a:noFill/>
        </p:spPr>
        <p:txBody>
          <a:bodyPr wrap="square" lIns="45720" rIns="45720" anchor="t">
            <a:spAutoFit/>
          </a:bodyPr>
          <a:lstStyle/>
          <a:p>
            <a:pPr algn="l">
              <a:lnSpc>
                <a:spcPct val="115000"/>
              </a:lnSpc>
            </a:pPr>
            <a:r>
              <a:rPr sz="1800" b="0" spc="50">
                <a:solidFill>
                  <a:srgbClr val="122B22"/>
                </a:solidFill>
                <a:latin typeface="Merriweather Sans"/>
              </a:rPr>
              <a:t>Ask why, then iterate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1371600"/>
            <a:ext cx="7680960" cy="3657600"/>
          </a:xfrm>
        </p:spPr>
        <p:txBody>
          <a:bodyPr anchor="ctr"/>
          <a:lstStyle/>
          <a:p>
            <a:pPr>
              <a:lnSpc>
                <a:spcPct val="115000"/>
              </a:lnSpc>
            </a:pPr>
            <a:r>
              <a:rPr sz="4000" spc="50">
                <a:latin typeface="Merriweather Sans"/>
              </a:rPr>
              <a:t>Watch a brief become an activity.</a:t>
            </a:r>
          </a:p>
        </p:txBody>
      </p:sp>
      <p:sp>
        <p:nvSpPr>
          <p:cNvPr id="3" name="Robot circle"/>
          <p:cNvSpPr/>
          <p:nvPr/>
        </p:nvSpPr>
        <p:spPr>
          <a:xfrm>
            <a:off x="8823960" y="1965960"/>
            <a:ext cx="2468880" cy="2468880"/>
          </a:xfrm>
          <a:prstGeom prst="ellipse">
            <a:avLst/>
          </a:prstGeom>
          <a:solidFill>
            <a:srgbClr val="124D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pic>
        <p:nvPicPr>
          <p:cNvPr id="4" name="Robot icon" descr="Robot icon"/>
          <p:cNvPicPr>
            <a:picLocks noChangeAspect="1"/>
          </p:cNvPicPr>
          <p:nvPr/>
        </p:nvPicPr>
        <p:blipFill>
          <a:blip r:embed="rId3"/>
          <a:stretch>
            <a:fillRect/>
          </a:stretch>
        </p:blipFill>
        <p:spPr>
          <a:xfrm>
            <a:off x="9293047" y="2435047"/>
            <a:ext cx="1530705" cy="153070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15000"/>
              </a:lnSpc>
            </a:pPr>
            <a:r>
              <a:rPr sz="3600" spc="50">
                <a:latin typeface="Merriweather Sans"/>
              </a:rPr>
              <a:t>Keep in mind:</a:t>
            </a:r>
          </a:p>
        </p:txBody>
      </p:sp>
      <p:sp>
        <p:nvSpPr>
          <p:cNvPr id="3" name="Tile Accessible"/>
          <p:cNvSpPr/>
          <p:nvPr/>
        </p:nvSpPr>
        <p:spPr>
          <a:xfrm>
            <a:off x="841248" y="2103120"/>
            <a:ext cx="3322320" cy="3017520"/>
          </a:xfrm>
          <a:prstGeom prst="roundRect">
            <a:avLst>
              <a:gd name="adj" fmla="val 6000"/>
            </a:avLst>
          </a:prstGeom>
          <a:solidFill>
            <a:srgbClr val="AFDB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sp>
        <p:nvSpPr>
          <p:cNvPr id="4" name="Accessible heading"/>
          <p:cNvSpPr txBox="1"/>
          <p:nvPr/>
        </p:nvSpPr>
        <p:spPr>
          <a:xfrm>
            <a:off x="1024128" y="2286000"/>
            <a:ext cx="2956560" cy="822960"/>
          </a:xfrm>
          <a:prstGeom prst="rect">
            <a:avLst/>
          </a:prstGeom>
          <a:noFill/>
        </p:spPr>
        <p:txBody>
          <a:bodyPr wrap="square" lIns="45720" rIns="45720" anchor="t">
            <a:spAutoFit/>
          </a:bodyPr>
          <a:lstStyle/>
          <a:p>
            <a:pPr algn="l">
              <a:lnSpc>
                <a:spcPct val="115000"/>
              </a:lnSpc>
            </a:pPr>
            <a:r>
              <a:rPr sz="2600" b="1" spc="50">
                <a:solidFill>
                  <a:srgbClr val="124D3A"/>
                </a:solidFill>
                <a:latin typeface="Merriweather Sans"/>
              </a:rPr>
              <a:t>Accessible</a:t>
            </a:r>
          </a:p>
        </p:txBody>
      </p:sp>
      <p:sp>
        <p:nvSpPr>
          <p:cNvPr id="5" name="Accessible body"/>
          <p:cNvSpPr txBox="1"/>
          <p:nvPr/>
        </p:nvSpPr>
        <p:spPr>
          <a:xfrm>
            <a:off x="1024128" y="3154679"/>
            <a:ext cx="2956560" cy="1828799"/>
          </a:xfrm>
          <a:prstGeom prst="rect">
            <a:avLst/>
          </a:prstGeom>
          <a:noFill/>
        </p:spPr>
        <p:txBody>
          <a:bodyPr wrap="square" lIns="45720" rIns="45720" anchor="t">
            <a:spAutoFit/>
          </a:bodyPr>
          <a:lstStyle/>
          <a:p>
            <a:pPr algn="l">
              <a:lnSpc>
                <a:spcPct val="115000"/>
              </a:lnSpc>
            </a:pPr>
            <a:r>
              <a:rPr sz="1800" b="0" spc="50">
                <a:solidFill>
                  <a:srgbClr val="122B22"/>
                </a:solidFill>
                <a:latin typeface="Merriweather Sans"/>
              </a:rPr>
              <a:t>WCAG 2.1 AA check and audit</a:t>
            </a:r>
          </a:p>
        </p:txBody>
      </p:sp>
      <p:sp>
        <p:nvSpPr>
          <p:cNvPr id="6" name="Tile Ending"/>
          <p:cNvSpPr/>
          <p:nvPr/>
        </p:nvSpPr>
        <p:spPr>
          <a:xfrm>
            <a:off x="4437888" y="2103120"/>
            <a:ext cx="3322320" cy="3017520"/>
          </a:xfrm>
          <a:prstGeom prst="roundRect">
            <a:avLst>
              <a:gd name="adj" fmla="val 6000"/>
            </a:avLst>
          </a:prstGeom>
          <a:solidFill>
            <a:srgbClr val="AFDB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sp>
        <p:nvSpPr>
          <p:cNvPr id="7" name="Ending heading"/>
          <p:cNvSpPr txBox="1"/>
          <p:nvPr/>
        </p:nvSpPr>
        <p:spPr>
          <a:xfrm>
            <a:off x="4620768" y="2286000"/>
            <a:ext cx="2956560" cy="822960"/>
          </a:xfrm>
          <a:prstGeom prst="rect">
            <a:avLst/>
          </a:prstGeom>
          <a:noFill/>
        </p:spPr>
        <p:txBody>
          <a:bodyPr wrap="square" lIns="45720" rIns="45720" anchor="t">
            <a:spAutoFit/>
          </a:bodyPr>
          <a:lstStyle/>
          <a:p>
            <a:pPr algn="l">
              <a:lnSpc>
                <a:spcPct val="115000"/>
              </a:lnSpc>
            </a:pPr>
            <a:r>
              <a:rPr sz="2600" b="1" spc="50">
                <a:solidFill>
                  <a:srgbClr val="124D3A"/>
                </a:solidFill>
                <a:latin typeface="Merriweather Sans"/>
              </a:rPr>
              <a:t>Ending</a:t>
            </a:r>
          </a:p>
        </p:txBody>
      </p:sp>
      <p:sp>
        <p:nvSpPr>
          <p:cNvPr id="8" name="Ending body"/>
          <p:cNvSpPr txBox="1"/>
          <p:nvPr/>
        </p:nvSpPr>
        <p:spPr>
          <a:xfrm>
            <a:off x="4620768" y="3154679"/>
            <a:ext cx="2956560" cy="1828799"/>
          </a:xfrm>
          <a:prstGeom prst="rect">
            <a:avLst/>
          </a:prstGeom>
          <a:noFill/>
        </p:spPr>
        <p:txBody>
          <a:bodyPr wrap="square" lIns="45720" rIns="45720" anchor="t">
            <a:spAutoFit/>
          </a:bodyPr>
          <a:lstStyle/>
          <a:p>
            <a:pPr algn="l">
              <a:lnSpc>
                <a:spcPct val="115000"/>
              </a:lnSpc>
            </a:pPr>
            <a:r>
              <a:rPr sz="1800" b="0" spc="50">
                <a:solidFill>
                  <a:srgbClr val="122B22"/>
                </a:solidFill>
                <a:latin typeface="Merriweather Sans"/>
              </a:rPr>
              <a:t>Scoring results?</a:t>
            </a:r>
          </a:p>
          <a:p>
            <a:pPr algn="l">
              <a:lnSpc>
                <a:spcPct val="115000"/>
              </a:lnSpc>
              <a:spcBef>
                <a:spcPts val="600"/>
              </a:spcBef>
            </a:pPr>
            <a:r>
              <a:rPr sz="1800" b="0" spc="50">
                <a:solidFill>
                  <a:srgbClr val="122B22"/>
                </a:solidFill>
                <a:latin typeface="Merriweather Sans"/>
              </a:rPr>
              <a:t>Reflection?</a:t>
            </a:r>
          </a:p>
          <a:p>
            <a:pPr algn="l">
              <a:lnSpc>
                <a:spcPct val="115000"/>
              </a:lnSpc>
              <a:spcBef>
                <a:spcPts val="600"/>
              </a:spcBef>
            </a:pPr>
            <a:r>
              <a:rPr sz="1800" b="0" spc="50">
                <a:solidFill>
                  <a:srgbClr val="122B22"/>
                </a:solidFill>
                <a:latin typeface="Merriweather Sans"/>
              </a:rPr>
              <a:t>Names and times?</a:t>
            </a:r>
          </a:p>
        </p:txBody>
      </p:sp>
      <p:sp>
        <p:nvSpPr>
          <p:cNvPr id="9" name="Tile SCORM"/>
          <p:cNvSpPr/>
          <p:nvPr/>
        </p:nvSpPr>
        <p:spPr>
          <a:xfrm>
            <a:off x="8034528" y="2103120"/>
            <a:ext cx="3322320" cy="3017520"/>
          </a:xfrm>
          <a:prstGeom prst="roundRect">
            <a:avLst>
              <a:gd name="adj" fmla="val 6000"/>
            </a:avLst>
          </a:prstGeom>
          <a:solidFill>
            <a:srgbClr val="AFDB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sp>
        <p:nvSpPr>
          <p:cNvPr id="10" name="SCORM heading"/>
          <p:cNvSpPr txBox="1"/>
          <p:nvPr/>
        </p:nvSpPr>
        <p:spPr>
          <a:xfrm>
            <a:off x="8217408" y="2286000"/>
            <a:ext cx="2956560" cy="822960"/>
          </a:xfrm>
          <a:prstGeom prst="rect">
            <a:avLst/>
          </a:prstGeom>
          <a:noFill/>
        </p:spPr>
        <p:txBody>
          <a:bodyPr wrap="square" lIns="45720" rIns="45720" anchor="t">
            <a:spAutoFit/>
          </a:bodyPr>
          <a:lstStyle/>
          <a:p>
            <a:pPr algn="l">
              <a:lnSpc>
                <a:spcPct val="115000"/>
              </a:lnSpc>
            </a:pPr>
            <a:r>
              <a:rPr sz="2600" b="1" spc="50">
                <a:solidFill>
                  <a:srgbClr val="124D3A"/>
                </a:solidFill>
                <a:latin typeface="Merriweather Sans"/>
              </a:rPr>
              <a:t>SCORM</a:t>
            </a:r>
          </a:p>
        </p:txBody>
      </p:sp>
      <p:sp>
        <p:nvSpPr>
          <p:cNvPr id="11" name="SCORM body"/>
          <p:cNvSpPr txBox="1"/>
          <p:nvPr/>
        </p:nvSpPr>
        <p:spPr>
          <a:xfrm>
            <a:off x="8217408" y="3154679"/>
            <a:ext cx="2956560" cy="1828799"/>
          </a:xfrm>
          <a:prstGeom prst="rect">
            <a:avLst/>
          </a:prstGeom>
          <a:noFill/>
        </p:spPr>
        <p:txBody>
          <a:bodyPr wrap="square" lIns="45720" rIns="45720" anchor="t">
            <a:spAutoFit/>
          </a:bodyPr>
          <a:lstStyle/>
          <a:p>
            <a:pPr algn="l">
              <a:lnSpc>
                <a:spcPct val="115000"/>
              </a:lnSpc>
            </a:pPr>
            <a:r>
              <a:rPr sz="1800" b="0" spc="50">
                <a:solidFill>
                  <a:srgbClr val="122B22"/>
                </a:solidFill>
                <a:latin typeface="Merriweather Sans"/>
              </a:rPr>
              <a:t>When tested, convert HTML to SCORM</a:t>
            </a:r>
          </a:p>
        </p:txBody>
      </p:sp>
      <p:sp>
        <p:nvSpPr>
          <p:cNvPr id="12" name="Takeaway"/>
          <p:cNvSpPr txBox="1"/>
          <p:nvPr/>
        </p:nvSpPr>
        <p:spPr>
          <a:xfrm>
            <a:off x="841248" y="5394960"/>
            <a:ext cx="10515600" cy="548640"/>
          </a:xfrm>
          <a:prstGeom prst="rect">
            <a:avLst/>
          </a:prstGeom>
          <a:noFill/>
        </p:spPr>
        <p:txBody>
          <a:bodyPr wrap="square" lIns="45720" rIns="45720" anchor="t">
            <a:spAutoFit/>
          </a:bodyPr>
          <a:lstStyle/>
          <a:p>
            <a:pPr algn="l">
              <a:lnSpc>
                <a:spcPct val="115000"/>
              </a:lnSpc>
            </a:pPr>
            <a:r>
              <a:rPr sz="2400" b="1" spc="50">
                <a:solidFill>
                  <a:srgbClr val="124D3A"/>
                </a:solidFill>
                <a:latin typeface="Merriweather Sans"/>
              </a:rPr>
              <a:t>A new student can finish without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15000"/>
              </a:lnSpc>
            </a:pPr>
            <a:r>
              <a:rPr sz="3600" spc="50">
                <a:latin typeface="Merriweather Sans"/>
              </a:rPr>
              <a:t>From draft to your LMS.</a:t>
            </a:r>
          </a:p>
        </p:txBody>
      </p:sp>
      <p:sp>
        <p:nvSpPr>
          <p:cNvPr id="3" name="Draft circle"/>
          <p:cNvSpPr/>
          <p:nvPr/>
        </p:nvSpPr>
        <p:spPr>
          <a:xfrm>
            <a:off x="841248" y="2240280"/>
            <a:ext cx="1188720" cy="1188720"/>
          </a:xfrm>
          <a:prstGeom prst="ellipse">
            <a:avLst/>
          </a:prstGeom>
          <a:solidFill>
            <a:srgbClr val="124D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pic>
        <p:nvPicPr>
          <p:cNvPr id="4" name="Draft icon" descr="Draft icon"/>
          <p:cNvPicPr>
            <a:picLocks noChangeAspect="1"/>
          </p:cNvPicPr>
          <p:nvPr/>
        </p:nvPicPr>
        <p:blipFill>
          <a:blip r:embed="rId3"/>
          <a:stretch>
            <a:fillRect/>
          </a:stretch>
        </p:blipFill>
        <p:spPr>
          <a:xfrm>
            <a:off x="1031443" y="2430475"/>
            <a:ext cx="808329" cy="808329"/>
          </a:xfrm>
          <a:prstGeom prst="rect">
            <a:avLst/>
          </a:prstGeom>
        </p:spPr>
      </p:pic>
      <p:sp>
        <p:nvSpPr>
          <p:cNvPr id="5" name="Draft label"/>
          <p:cNvSpPr txBox="1"/>
          <p:nvPr/>
        </p:nvSpPr>
        <p:spPr>
          <a:xfrm>
            <a:off x="429768" y="3566160"/>
            <a:ext cx="2011680" cy="457200"/>
          </a:xfrm>
          <a:prstGeom prst="rect">
            <a:avLst/>
          </a:prstGeom>
          <a:noFill/>
        </p:spPr>
        <p:txBody>
          <a:bodyPr wrap="square" lIns="45720" rIns="45720" anchor="t">
            <a:spAutoFit/>
          </a:bodyPr>
          <a:lstStyle/>
          <a:p>
            <a:pPr algn="ctr">
              <a:lnSpc>
                <a:spcPct val="115000"/>
              </a:lnSpc>
            </a:pPr>
            <a:r>
              <a:rPr sz="2000" b="1" spc="50">
                <a:solidFill>
                  <a:srgbClr val="124D3A"/>
                </a:solidFill>
                <a:latin typeface="Merriweather Sans"/>
              </a:rPr>
              <a:t>Draft</a:t>
            </a:r>
          </a:p>
        </p:txBody>
      </p:sp>
      <p:pic>
        <p:nvPicPr>
          <p:cNvPr id="6" name="Arrow 1" descr="image.png"/>
          <p:cNvPicPr>
            <a:picLocks noChangeAspect="1"/>
          </p:cNvPicPr>
          <p:nvPr/>
        </p:nvPicPr>
        <p:blipFill>
          <a:blip r:embed="rId4"/>
          <a:stretch>
            <a:fillRect/>
          </a:stretch>
        </p:blipFill>
        <p:spPr>
          <a:xfrm>
            <a:off x="2372868" y="2606040"/>
            <a:ext cx="457200" cy="457200"/>
          </a:xfrm>
          <a:prstGeom prst="rect">
            <a:avLst/>
          </a:prstGeom>
        </p:spPr>
      </p:pic>
      <p:sp>
        <p:nvSpPr>
          <p:cNvPr id="7" name="Test circle"/>
          <p:cNvSpPr/>
          <p:nvPr/>
        </p:nvSpPr>
        <p:spPr>
          <a:xfrm>
            <a:off x="3172968" y="2240280"/>
            <a:ext cx="1188720" cy="1188720"/>
          </a:xfrm>
          <a:prstGeom prst="ellipse">
            <a:avLst/>
          </a:prstGeom>
          <a:solidFill>
            <a:srgbClr val="124D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pic>
        <p:nvPicPr>
          <p:cNvPr id="8" name="Test icon" descr="Test icon"/>
          <p:cNvPicPr>
            <a:picLocks noChangeAspect="1"/>
          </p:cNvPicPr>
          <p:nvPr/>
        </p:nvPicPr>
        <p:blipFill>
          <a:blip r:embed="rId5"/>
          <a:stretch>
            <a:fillRect/>
          </a:stretch>
        </p:blipFill>
        <p:spPr>
          <a:xfrm>
            <a:off x="3363163" y="2430475"/>
            <a:ext cx="808329" cy="808329"/>
          </a:xfrm>
          <a:prstGeom prst="rect">
            <a:avLst/>
          </a:prstGeom>
        </p:spPr>
      </p:pic>
      <p:sp>
        <p:nvSpPr>
          <p:cNvPr id="9" name="Test label"/>
          <p:cNvSpPr txBox="1"/>
          <p:nvPr/>
        </p:nvSpPr>
        <p:spPr>
          <a:xfrm>
            <a:off x="2761488" y="3566160"/>
            <a:ext cx="2011680" cy="457200"/>
          </a:xfrm>
          <a:prstGeom prst="rect">
            <a:avLst/>
          </a:prstGeom>
          <a:noFill/>
        </p:spPr>
        <p:txBody>
          <a:bodyPr wrap="square" lIns="45720" rIns="45720" anchor="t">
            <a:spAutoFit/>
          </a:bodyPr>
          <a:lstStyle/>
          <a:p>
            <a:pPr algn="ctr">
              <a:lnSpc>
                <a:spcPct val="115000"/>
              </a:lnSpc>
            </a:pPr>
            <a:r>
              <a:rPr sz="2000" b="1" spc="50">
                <a:solidFill>
                  <a:srgbClr val="124D3A"/>
                </a:solidFill>
                <a:latin typeface="Merriweather Sans"/>
              </a:rPr>
              <a:t>Test</a:t>
            </a:r>
          </a:p>
        </p:txBody>
      </p:sp>
      <p:pic>
        <p:nvPicPr>
          <p:cNvPr id="10" name="Arrow 2" descr="image.png"/>
          <p:cNvPicPr>
            <a:picLocks noChangeAspect="1"/>
          </p:cNvPicPr>
          <p:nvPr/>
        </p:nvPicPr>
        <p:blipFill>
          <a:blip r:embed="rId4"/>
          <a:stretch>
            <a:fillRect/>
          </a:stretch>
        </p:blipFill>
        <p:spPr>
          <a:xfrm>
            <a:off x="4704588" y="2606040"/>
            <a:ext cx="457200" cy="457200"/>
          </a:xfrm>
          <a:prstGeom prst="rect">
            <a:avLst/>
          </a:prstGeom>
        </p:spPr>
      </p:pic>
      <p:sp>
        <p:nvSpPr>
          <p:cNvPr id="11" name="Package circle"/>
          <p:cNvSpPr/>
          <p:nvPr/>
        </p:nvSpPr>
        <p:spPr>
          <a:xfrm>
            <a:off x="5504688" y="2240280"/>
            <a:ext cx="1188720" cy="1188720"/>
          </a:xfrm>
          <a:prstGeom prst="ellipse">
            <a:avLst/>
          </a:prstGeom>
          <a:solidFill>
            <a:srgbClr val="124D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pic>
        <p:nvPicPr>
          <p:cNvPr id="12" name="Package icon" descr="Package icon"/>
          <p:cNvPicPr>
            <a:picLocks noChangeAspect="1"/>
          </p:cNvPicPr>
          <p:nvPr/>
        </p:nvPicPr>
        <p:blipFill>
          <a:blip r:embed="rId6"/>
          <a:stretch>
            <a:fillRect/>
          </a:stretch>
        </p:blipFill>
        <p:spPr>
          <a:xfrm>
            <a:off x="5694883" y="2430475"/>
            <a:ext cx="808329" cy="808329"/>
          </a:xfrm>
          <a:prstGeom prst="rect">
            <a:avLst/>
          </a:prstGeom>
        </p:spPr>
      </p:pic>
      <p:sp>
        <p:nvSpPr>
          <p:cNvPr id="13" name="Package label"/>
          <p:cNvSpPr txBox="1"/>
          <p:nvPr/>
        </p:nvSpPr>
        <p:spPr>
          <a:xfrm>
            <a:off x="5093208" y="3566160"/>
            <a:ext cx="2011680" cy="457200"/>
          </a:xfrm>
          <a:prstGeom prst="rect">
            <a:avLst/>
          </a:prstGeom>
          <a:noFill/>
        </p:spPr>
        <p:txBody>
          <a:bodyPr wrap="square" lIns="45720" rIns="45720" anchor="t">
            <a:spAutoFit/>
          </a:bodyPr>
          <a:lstStyle/>
          <a:p>
            <a:pPr algn="ctr">
              <a:lnSpc>
                <a:spcPct val="115000"/>
              </a:lnSpc>
            </a:pPr>
            <a:r>
              <a:rPr sz="2000" b="1" spc="50">
                <a:solidFill>
                  <a:srgbClr val="124D3A"/>
                </a:solidFill>
                <a:latin typeface="Merriweather Sans"/>
              </a:rPr>
              <a:t>Package</a:t>
            </a:r>
          </a:p>
        </p:txBody>
      </p:sp>
      <p:pic>
        <p:nvPicPr>
          <p:cNvPr id="14" name="Arrow 3" descr="image.png"/>
          <p:cNvPicPr>
            <a:picLocks noChangeAspect="1"/>
          </p:cNvPicPr>
          <p:nvPr/>
        </p:nvPicPr>
        <p:blipFill>
          <a:blip r:embed="rId4"/>
          <a:stretch>
            <a:fillRect/>
          </a:stretch>
        </p:blipFill>
        <p:spPr>
          <a:xfrm>
            <a:off x="7036308" y="2606040"/>
            <a:ext cx="457200" cy="457200"/>
          </a:xfrm>
          <a:prstGeom prst="rect">
            <a:avLst/>
          </a:prstGeom>
        </p:spPr>
      </p:pic>
      <p:sp>
        <p:nvSpPr>
          <p:cNvPr id="15" name="Upload circle"/>
          <p:cNvSpPr/>
          <p:nvPr/>
        </p:nvSpPr>
        <p:spPr>
          <a:xfrm>
            <a:off x="7836407" y="2240280"/>
            <a:ext cx="1188720" cy="1188720"/>
          </a:xfrm>
          <a:prstGeom prst="ellipse">
            <a:avLst/>
          </a:prstGeom>
          <a:solidFill>
            <a:srgbClr val="124D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pic>
        <p:nvPicPr>
          <p:cNvPr id="16" name="Upload icon" descr="Upload icon"/>
          <p:cNvPicPr>
            <a:picLocks noChangeAspect="1"/>
          </p:cNvPicPr>
          <p:nvPr/>
        </p:nvPicPr>
        <p:blipFill>
          <a:blip r:embed="rId7"/>
          <a:stretch>
            <a:fillRect/>
          </a:stretch>
        </p:blipFill>
        <p:spPr>
          <a:xfrm>
            <a:off x="8026603" y="2430475"/>
            <a:ext cx="808329" cy="808329"/>
          </a:xfrm>
          <a:prstGeom prst="rect">
            <a:avLst/>
          </a:prstGeom>
        </p:spPr>
      </p:pic>
      <p:sp>
        <p:nvSpPr>
          <p:cNvPr id="17" name="Upload label"/>
          <p:cNvSpPr txBox="1"/>
          <p:nvPr/>
        </p:nvSpPr>
        <p:spPr>
          <a:xfrm>
            <a:off x="7424927" y="3566160"/>
            <a:ext cx="2011680" cy="457200"/>
          </a:xfrm>
          <a:prstGeom prst="rect">
            <a:avLst/>
          </a:prstGeom>
          <a:noFill/>
        </p:spPr>
        <p:txBody>
          <a:bodyPr wrap="square" lIns="45720" rIns="45720" anchor="t">
            <a:spAutoFit/>
          </a:bodyPr>
          <a:lstStyle/>
          <a:p>
            <a:pPr algn="ctr">
              <a:lnSpc>
                <a:spcPct val="115000"/>
              </a:lnSpc>
            </a:pPr>
            <a:r>
              <a:rPr sz="2000" b="1" spc="50">
                <a:solidFill>
                  <a:srgbClr val="124D3A"/>
                </a:solidFill>
                <a:latin typeface="Merriweather Sans"/>
              </a:rPr>
              <a:t>Upload</a:t>
            </a:r>
          </a:p>
        </p:txBody>
      </p:sp>
      <p:pic>
        <p:nvPicPr>
          <p:cNvPr id="18" name="Arrow 4" descr="image.png"/>
          <p:cNvPicPr>
            <a:picLocks noChangeAspect="1"/>
          </p:cNvPicPr>
          <p:nvPr/>
        </p:nvPicPr>
        <p:blipFill>
          <a:blip r:embed="rId4"/>
          <a:stretch>
            <a:fillRect/>
          </a:stretch>
        </p:blipFill>
        <p:spPr>
          <a:xfrm>
            <a:off x="9368028" y="2606040"/>
            <a:ext cx="457200" cy="457200"/>
          </a:xfrm>
          <a:prstGeom prst="rect">
            <a:avLst/>
          </a:prstGeom>
        </p:spPr>
      </p:pic>
      <p:sp>
        <p:nvSpPr>
          <p:cNvPr id="19" name="Grade circle"/>
          <p:cNvSpPr/>
          <p:nvPr/>
        </p:nvSpPr>
        <p:spPr>
          <a:xfrm>
            <a:off x="10168128" y="2240280"/>
            <a:ext cx="1188720" cy="1188720"/>
          </a:xfrm>
          <a:prstGeom prst="ellipse">
            <a:avLst/>
          </a:prstGeom>
          <a:solidFill>
            <a:srgbClr val="124D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pic>
        <p:nvPicPr>
          <p:cNvPr id="20" name="Grade icon" descr="Grade icon"/>
          <p:cNvPicPr>
            <a:picLocks noChangeAspect="1"/>
          </p:cNvPicPr>
          <p:nvPr/>
        </p:nvPicPr>
        <p:blipFill>
          <a:blip r:embed="rId8"/>
          <a:stretch>
            <a:fillRect/>
          </a:stretch>
        </p:blipFill>
        <p:spPr>
          <a:xfrm>
            <a:off x="10358323" y="2430475"/>
            <a:ext cx="808329" cy="808329"/>
          </a:xfrm>
          <a:prstGeom prst="rect">
            <a:avLst/>
          </a:prstGeom>
        </p:spPr>
      </p:pic>
      <p:sp>
        <p:nvSpPr>
          <p:cNvPr id="21" name="Grade label"/>
          <p:cNvSpPr txBox="1"/>
          <p:nvPr/>
        </p:nvSpPr>
        <p:spPr>
          <a:xfrm>
            <a:off x="9756648" y="3566160"/>
            <a:ext cx="2011680" cy="457200"/>
          </a:xfrm>
          <a:prstGeom prst="rect">
            <a:avLst/>
          </a:prstGeom>
          <a:noFill/>
        </p:spPr>
        <p:txBody>
          <a:bodyPr wrap="square" lIns="45720" rIns="45720" anchor="t">
            <a:spAutoFit/>
          </a:bodyPr>
          <a:lstStyle/>
          <a:p>
            <a:pPr algn="ctr">
              <a:lnSpc>
                <a:spcPct val="115000"/>
              </a:lnSpc>
            </a:pPr>
            <a:r>
              <a:rPr sz="2000" b="1" spc="50">
                <a:solidFill>
                  <a:srgbClr val="124D3A"/>
                </a:solidFill>
                <a:latin typeface="Merriweather Sans"/>
              </a:rPr>
              <a:t>Grade</a:t>
            </a:r>
          </a:p>
        </p:txBody>
      </p:sp>
      <p:sp>
        <p:nvSpPr>
          <p:cNvPr id="22" name="Flow caption"/>
          <p:cNvSpPr txBox="1"/>
          <p:nvPr/>
        </p:nvSpPr>
        <p:spPr>
          <a:xfrm>
            <a:off x="841248" y="4846320"/>
            <a:ext cx="10515600" cy="822960"/>
          </a:xfrm>
          <a:prstGeom prst="rect">
            <a:avLst/>
          </a:prstGeom>
          <a:noFill/>
        </p:spPr>
        <p:txBody>
          <a:bodyPr wrap="square" lIns="45720" rIns="45720" anchor="t">
            <a:spAutoFit/>
          </a:bodyPr>
          <a:lstStyle/>
          <a:p>
            <a:pPr algn="l">
              <a:lnSpc>
                <a:spcPct val="115000"/>
              </a:lnSpc>
            </a:pPr>
            <a:r>
              <a:rPr sz="2200" b="0" spc="50">
                <a:solidFill>
                  <a:srgbClr val="122B22"/>
                </a:solidFill>
                <a:latin typeface="Merriweather Sans"/>
              </a:rPr>
              <a:t>Ask Claude for a SCORM package. Upload the zip. Check the score.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15000"/>
              </a:lnSpc>
            </a:pPr>
            <a:r>
              <a:rPr sz="3600" spc="50">
                <a:latin typeface="Merriweather Sans"/>
              </a:rPr>
              <a:t>It runs where your students already are.</a:t>
            </a:r>
          </a:p>
        </p:txBody>
      </p:sp>
      <p:sp>
        <p:nvSpPr>
          <p:cNvPr id="3" name="LMS Canvas"/>
          <p:cNvSpPr/>
          <p:nvPr/>
        </p:nvSpPr>
        <p:spPr>
          <a:xfrm>
            <a:off x="841248" y="2194560"/>
            <a:ext cx="2423160" cy="1554480"/>
          </a:xfrm>
          <a:prstGeom prst="roundRect">
            <a:avLst>
              <a:gd name="adj" fmla="val 6000"/>
            </a:avLst>
          </a:prstGeom>
          <a:solidFill>
            <a:srgbClr val="AFDB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sp>
        <p:nvSpPr>
          <p:cNvPr id="4" name="Canvas label"/>
          <p:cNvSpPr txBox="1"/>
          <p:nvPr/>
        </p:nvSpPr>
        <p:spPr>
          <a:xfrm>
            <a:off x="932688" y="2194560"/>
            <a:ext cx="2240279" cy="1554480"/>
          </a:xfrm>
          <a:prstGeom prst="rect">
            <a:avLst/>
          </a:prstGeom>
          <a:noFill/>
        </p:spPr>
        <p:txBody>
          <a:bodyPr wrap="square" lIns="45720" rIns="45720" anchor="ctr">
            <a:spAutoFit/>
          </a:bodyPr>
          <a:lstStyle/>
          <a:p>
            <a:pPr algn="ctr">
              <a:lnSpc>
                <a:spcPct val="115000"/>
              </a:lnSpc>
            </a:pPr>
            <a:r>
              <a:rPr sz="2800" b="1" spc="50">
                <a:solidFill>
                  <a:srgbClr val="124D3A"/>
                </a:solidFill>
                <a:latin typeface="Merriweather Sans"/>
              </a:rPr>
              <a:t>Canvas</a:t>
            </a:r>
          </a:p>
        </p:txBody>
      </p:sp>
      <p:sp>
        <p:nvSpPr>
          <p:cNvPr id="5" name="LMS Blackboard"/>
          <p:cNvSpPr/>
          <p:nvPr/>
        </p:nvSpPr>
        <p:spPr>
          <a:xfrm>
            <a:off x="3538727" y="2194560"/>
            <a:ext cx="2423160" cy="1554480"/>
          </a:xfrm>
          <a:prstGeom prst="roundRect">
            <a:avLst>
              <a:gd name="adj" fmla="val 6000"/>
            </a:avLst>
          </a:prstGeom>
          <a:solidFill>
            <a:srgbClr val="AFDB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sp>
        <p:nvSpPr>
          <p:cNvPr id="6" name="Blackboard label"/>
          <p:cNvSpPr txBox="1"/>
          <p:nvPr/>
        </p:nvSpPr>
        <p:spPr>
          <a:xfrm>
            <a:off x="3630168" y="2194560"/>
            <a:ext cx="2240279" cy="1554480"/>
          </a:xfrm>
          <a:prstGeom prst="rect">
            <a:avLst/>
          </a:prstGeom>
          <a:noFill/>
        </p:spPr>
        <p:txBody>
          <a:bodyPr wrap="square" lIns="45720" rIns="45720" anchor="ctr">
            <a:spAutoFit/>
          </a:bodyPr>
          <a:lstStyle/>
          <a:p>
            <a:pPr algn="ctr">
              <a:lnSpc>
                <a:spcPct val="115000"/>
              </a:lnSpc>
            </a:pPr>
            <a:r>
              <a:rPr sz="2800" b="1" spc="50">
                <a:solidFill>
                  <a:srgbClr val="124D3A"/>
                </a:solidFill>
                <a:latin typeface="Merriweather Sans"/>
              </a:rPr>
              <a:t>Blackboard</a:t>
            </a:r>
          </a:p>
        </p:txBody>
      </p:sp>
      <p:sp>
        <p:nvSpPr>
          <p:cNvPr id="7" name="LMS Moodle"/>
          <p:cNvSpPr/>
          <p:nvPr/>
        </p:nvSpPr>
        <p:spPr>
          <a:xfrm>
            <a:off x="6236207" y="2194560"/>
            <a:ext cx="2423160" cy="1554480"/>
          </a:xfrm>
          <a:prstGeom prst="roundRect">
            <a:avLst>
              <a:gd name="adj" fmla="val 6000"/>
            </a:avLst>
          </a:prstGeom>
          <a:solidFill>
            <a:srgbClr val="AFDB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sp>
        <p:nvSpPr>
          <p:cNvPr id="8" name="Moodle label"/>
          <p:cNvSpPr txBox="1"/>
          <p:nvPr/>
        </p:nvSpPr>
        <p:spPr>
          <a:xfrm>
            <a:off x="6327647" y="2194560"/>
            <a:ext cx="2240279" cy="1554480"/>
          </a:xfrm>
          <a:prstGeom prst="rect">
            <a:avLst/>
          </a:prstGeom>
          <a:noFill/>
        </p:spPr>
        <p:txBody>
          <a:bodyPr wrap="square" lIns="45720" rIns="45720" anchor="ctr">
            <a:spAutoFit/>
          </a:bodyPr>
          <a:lstStyle/>
          <a:p>
            <a:pPr algn="ctr">
              <a:lnSpc>
                <a:spcPct val="115000"/>
              </a:lnSpc>
            </a:pPr>
            <a:r>
              <a:rPr sz="2800" b="1" spc="50">
                <a:solidFill>
                  <a:srgbClr val="124D3A"/>
                </a:solidFill>
                <a:latin typeface="Merriweather Sans"/>
              </a:rPr>
              <a:t>Moodle</a:t>
            </a:r>
          </a:p>
        </p:txBody>
      </p:sp>
      <p:sp>
        <p:nvSpPr>
          <p:cNvPr id="9" name="LMS D2L"/>
          <p:cNvSpPr/>
          <p:nvPr/>
        </p:nvSpPr>
        <p:spPr>
          <a:xfrm>
            <a:off x="8933688" y="2194560"/>
            <a:ext cx="2423160" cy="1554480"/>
          </a:xfrm>
          <a:prstGeom prst="roundRect">
            <a:avLst>
              <a:gd name="adj" fmla="val 6000"/>
            </a:avLst>
          </a:prstGeom>
          <a:solidFill>
            <a:srgbClr val="AFDBC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15000"/>
              </a:lnSpc>
            </a:pPr>
            <a:endParaRPr/>
          </a:p>
        </p:txBody>
      </p:sp>
      <p:sp>
        <p:nvSpPr>
          <p:cNvPr id="10" name="D2L label"/>
          <p:cNvSpPr txBox="1"/>
          <p:nvPr/>
        </p:nvSpPr>
        <p:spPr>
          <a:xfrm>
            <a:off x="9025128" y="2194560"/>
            <a:ext cx="2240279" cy="1554480"/>
          </a:xfrm>
          <a:prstGeom prst="rect">
            <a:avLst/>
          </a:prstGeom>
          <a:noFill/>
        </p:spPr>
        <p:txBody>
          <a:bodyPr wrap="square" lIns="45720" rIns="45720" anchor="ctr">
            <a:spAutoFit/>
          </a:bodyPr>
          <a:lstStyle/>
          <a:p>
            <a:pPr algn="ctr">
              <a:lnSpc>
                <a:spcPct val="115000"/>
              </a:lnSpc>
            </a:pPr>
            <a:r>
              <a:rPr sz="2800" b="1" spc="50">
                <a:solidFill>
                  <a:srgbClr val="124D3A"/>
                </a:solidFill>
                <a:latin typeface="Merriweather Sans"/>
              </a:rPr>
              <a:t>D2L</a:t>
            </a:r>
          </a:p>
        </p:txBody>
      </p:sp>
      <p:sp>
        <p:nvSpPr>
          <p:cNvPr id="11" name="LMS note"/>
          <p:cNvSpPr txBox="1"/>
          <p:nvPr/>
        </p:nvSpPr>
        <p:spPr>
          <a:xfrm>
            <a:off x="841248" y="4114800"/>
            <a:ext cx="10515600" cy="1280160"/>
          </a:xfrm>
          <a:prstGeom prst="rect">
            <a:avLst/>
          </a:prstGeom>
          <a:noFill/>
        </p:spPr>
        <p:txBody>
          <a:bodyPr wrap="square" lIns="45720" rIns="45720" anchor="t">
            <a:spAutoFit/>
          </a:bodyPr>
          <a:lstStyle/>
          <a:p>
            <a:pPr algn="l">
              <a:lnSpc>
                <a:spcPct val="115000"/>
              </a:lnSpc>
            </a:pPr>
            <a:r>
              <a:rPr sz="2000" b="0" spc="50">
                <a:solidFill>
                  <a:srgbClr val="122B22"/>
                </a:solidFill>
                <a:latin typeface="Merriweather Sans"/>
              </a:rPr>
              <a:t>SCORM support varies, so check with your LMS admin. Projected in class, the same activity works too.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nSpc>
                <a:spcPct val="115000"/>
              </a:lnSpc>
            </a:pPr>
            <a:r>
              <a:rPr sz="4400" spc="50">
                <a:latin typeface="Merriweather Sans"/>
              </a:rPr>
              <a:t>What will you build this week?</a:t>
            </a:r>
          </a:p>
        </p:txBody>
      </p:sp>
      <p:sp>
        <p:nvSpPr>
          <p:cNvPr id="3" name="Subtitle 2"/>
          <p:cNvSpPr>
            <a:spLocks noGrp="1"/>
          </p:cNvSpPr>
          <p:nvPr>
            <p:ph type="subTitle" idx="1"/>
          </p:nvPr>
        </p:nvSpPr>
        <p:spPr/>
        <p:txBody>
          <a:bodyPr/>
          <a:lstStyle/>
          <a:p>
            <a:pPr>
              <a:lnSpc>
                <a:spcPct val="115000"/>
              </a:lnSpc>
            </a:pPr>
            <a:r>
              <a:rPr spc="50" dirty="0">
                <a:latin typeface="Merriweather Sans"/>
              </a:rPr>
              <a:t>Jennifer Coon, CIA, CFE</a:t>
            </a:r>
            <a:endParaRPr lang="en-US" spc="50" dirty="0">
              <a:latin typeface="Merriweather Sans"/>
            </a:endParaRPr>
          </a:p>
          <a:p>
            <a:pPr>
              <a:lnSpc>
                <a:spcPct val="115000"/>
              </a:lnSpc>
            </a:pPr>
            <a:r>
              <a:rPr lang="en-US" spc="50" dirty="0">
                <a:latin typeface="Merriweather Sans"/>
                <a:hlinkClick r:id="rId3">
                  <a:extLst>
                    <a:ext uri="{A12FA001-AC4F-418D-AE19-62706E023703}">
                      <ahyp:hlinkClr xmlns:ahyp="http://schemas.microsoft.com/office/drawing/2018/hyperlinkcolor" val="tx"/>
                    </a:ext>
                  </a:extLst>
                </a:hlinkClick>
              </a:rPr>
              <a:t>Jcoondesign.com</a:t>
            </a:r>
            <a:endParaRPr spc="50" dirty="0">
              <a:latin typeface="Merriweather San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4BF29782AFFD4BB1340899DB51144A" ma:contentTypeVersion="30" ma:contentTypeDescription="Create a new document." ma:contentTypeScope="" ma:versionID="7bb4b72a7089ca8b9972921c59fc8bac">
  <xsd:schema xmlns:xsd="http://www.w3.org/2001/XMLSchema" xmlns:xs="http://www.w3.org/2001/XMLSchema" xmlns:p="http://schemas.microsoft.com/office/2006/metadata/properties" xmlns:ns1="6a6f6cf3-7a63-41e7-846e-e9858176755e" xmlns:ns3="fd93b732-98ae-487f-8c07-2c6a5fe8553a" targetNamespace="http://schemas.microsoft.com/office/2006/metadata/properties" ma:root="true" ma:fieldsID="dcf5f452e9eec2669e932dea4ddc9cd2" ns1:_="" ns3:_="">
    <xsd:import namespace="6a6f6cf3-7a63-41e7-846e-e9858176755e"/>
    <xsd:import namespace="fd93b732-98ae-487f-8c07-2c6a5fe8553a"/>
    <xsd:element name="properties">
      <xsd:complexType>
        <xsd:sequence>
          <xsd:element name="documentManagement">
            <xsd:complexType>
              <xsd:all>
                <xsd:element ref="ns1:Conference"/>
                <xsd:element ref="ns1:Format"/>
                <xsd:element ref="ns1:Function_x002d_Audience"/>
                <xsd:element ref="ns1:Category"/>
                <xsd:element ref="ns1:Status"/>
                <xsd:element ref="ns1:Presenter" minOccurs="0"/>
                <xsd:element ref="ns1:Program_x0020_Name" minOccurs="0"/>
                <xsd:element ref="ns1:MediaServiceMetadata" minOccurs="0"/>
                <xsd:element ref="ns1:MediaServiceFastMetadata" minOccurs="0"/>
                <xsd:element ref="ns1:MediaServiceAutoKeyPoints" minOccurs="0"/>
                <xsd:element ref="ns1:MediaServiceKeyPoints" minOccurs="0"/>
                <xsd:element ref="ns1:MediaServiceAutoTags" minOccurs="0"/>
                <xsd:element ref="ns1:MediaServiceGenerationTime" minOccurs="0"/>
                <xsd:element ref="ns1:MediaServiceEventHashCode" minOccurs="0"/>
                <xsd:element ref="ns3:SharedWithUsers" minOccurs="0"/>
                <xsd:element ref="ns3:SharedWithDetails" minOccurs="0"/>
                <xsd:element ref="ns1:MediaServiceOCR" minOccurs="0"/>
                <xsd:element ref="ns1:MediaServiceDateTaken" minOccurs="0"/>
                <xsd:element ref="ns1:MediaLengthInSeconds" minOccurs="0"/>
                <xsd:element ref="ns1:lcf76f155ced4ddcb4097134ff3c332f" minOccurs="0"/>
                <xsd:element ref="ns3:TaxCatchAll" minOccurs="0"/>
                <xsd:element ref="ns1:MediaServiceSearchProperties" minOccurs="0"/>
                <xsd:element ref="ns1:MediaServiceObjectDetectorVersions" minOccurs="0"/>
                <xsd:element ref="ns1:MediaServiceLocation" minOccurs="0"/>
                <xsd:element ref="ns1: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6f6cf3-7a63-41e7-846e-e9858176755e" elementFormDefault="qualified">
    <xsd:import namespace="http://schemas.microsoft.com/office/2006/documentManagement/types"/>
    <xsd:import namespace="http://schemas.microsoft.com/office/infopath/2007/PartnerControls"/>
    <xsd:element name="Conference" ma:index="0" ma:displayName="Conference" ma:description="What conference is this file about?" ma:format="Dropdown" ma:indexed="true" ma:internalName="Conference">
      <xsd:simpleType>
        <xsd:restriction base="dms:Choice">
          <xsd:enumeration value="All Conferences"/>
          <xsd:enumeration value="Virtual Workshop"/>
          <xsd:enumeration value="Virtual Conferences - General"/>
          <xsd:enumeration value="IDPC23"/>
          <xsd:enumeration value="HPEC23"/>
          <xsd:enumeration value="EDPC23"/>
          <xsd:enumeration value="SEC23"/>
          <xsd:enumeration value="TPVC21"/>
          <xsd:enumeration value="TPVC20"/>
          <xsd:enumeration value="TPOC26"/>
          <xsd:enumeration value="TPOC25"/>
          <xsd:enumeration value="TPOC24"/>
          <xsd:enumeration value="TPOC23"/>
          <xsd:enumeration value="TPOC22"/>
          <xsd:enumeration value="TPC27"/>
          <xsd:enumeration value="TPC26"/>
          <xsd:enumeration value="TPC25"/>
          <xsd:enumeration value="TPC24"/>
          <xsd:enumeration value="TPC23"/>
          <xsd:enumeration value="TPC22"/>
          <xsd:enumeration value="TPC21"/>
          <xsd:enumeration value="TPC20"/>
          <xsd:enumeration value="TPC19"/>
          <xsd:enumeration value="TPC- general"/>
          <xsd:enumeration value="NCSLV20"/>
          <xsd:enumeration value="NCSL-general"/>
          <xsd:enumeration value="NCSL25"/>
          <xsd:enumeration value="NCSL24"/>
          <xsd:enumeration value="NCSL23"/>
          <xsd:enumeration value="NCSL22"/>
          <xsd:enumeration value="NCSL21"/>
          <xsd:enumeration value="NCSL20"/>
          <xsd:enumeration value="LHEV22"/>
          <xsd:enumeration value="LHEV21"/>
          <xsd:enumeration value="LHEV20"/>
          <xsd:enumeration value="LHE-general"/>
          <xsd:enumeration value="LHE26"/>
          <xsd:enumeration value="LHE25"/>
          <xsd:enumeration value="LHE24"/>
          <xsd:enumeration value="LHEOC25"/>
          <xsd:enumeration value="LHE23"/>
          <xsd:enumeration value="LHE22"/>
          <xsd:enumeration value="LHE21"/>
          <xsd:enumeration value="LHE20"/>
          <xsd:enumeration value="FDPC24"/>
          <xsd:enumeration value="IDPC24"/>
          <xsd:enumeration value="HPEC24"/>
          <xsd:enumeration value="AI Conference 24"/>
          <xsd:enumeration value="HPEC25"/>
          <xsd:enumeration value="FDPC25"/>
          <xsd:enumeration value="IDPC25"/>
          <xsd:enumeration value="AITPC25"/>
          <xsd:enumeration value="NPSHE25"/>
          <xsd:enumeration value="WORKFORCE25"/>
          <xsd:enumeration value="STEM25"/>
          <xsd:enumeration value="TPCMHW25"/>
          <xsd:enumeration value="HPEC26"/>
          <xsd:enumeration value="FDPC26"/>
          <xsd:enumeration value="IDPC26"/>
          <xsd:enumeration value="TPCAI26"/>
          <xsd:enumeration value="WRC26"/>
          <xsd:enumeration value="LHEVC27"/>
          <xsd:enumeration value="RAGS27"/>
          <xsd:enumeration value="HPEC27"/>
        </xsd:restriction>
      </xsd:simpleType>
    </xsd:element>
    <xsd:element name="Format" ma:index="2" ma:displayName="Format" ma:format="Dropdown" ma:internalName="Format">
      <xsd:simpleType>
        <xsd:restriction base="dms:Choice">
          <xsd:enumeration value="In-Person"/>
          <xsd:enumeration value="Virtual"/>
          <xsd:enumeration value="Hybrid"/>
        </xsd:restriction>
      </xsd:simpleType>
    </xsd:element>
    <xsd:element name="Function_x002d_Audience" ma:index="4" ma:displayName="Audience" ma:description="Who was this document created for? Who will use it?" ma:format="Dropdown" ma:indexed="true" ma:internalName="Function_x002d_Audience">
      <xsd:simpleType>
        <xsd:restriction base="dms:Choice">
          <xsd:enumeration value="Advisory Board"/>
          <xsd:enumeration value="Attendee-Customer"/>
          <xsd:enumeration value="CreativeServices"/>
          <xsd:enumeration value="CustomerService"/>
          <xsd:enumeration value="Editorial-Content"/>
          <xsd:enumeration value="Exhibitor-Vendor"/>
          <xsd:enumeration value="Marketing"/>
          <xsd:enumeration value="Presenter"/>
          <xsd:enumeration value="Sales"/>
        </xsd:restriction>
      </xsd:simpleType>
    </xsd:element>
    <xsd:element name="Category" ma:index="5" ma:displayName="Category" ma:description="What kind of document is this?" ma:format="Dropdown" ma:indexed="true" ma:internalName="Category">
      <xsd:simpleType>
        <xsd:restriction base="dms:Choice">
          <xsd:enumeration value="Admin"/>
          <xsd:enumeration value="Advertisement"/>
          <xsd:enumeration value="Agreement"/>
          <xsd:enumeration value="App"/>
          <xsd:enumeration value="AVGrid"/>
          <xsd:enumeration value="Bio"/>
          <xsd:enumeration value="Brochure"/>
          <xsd:enumeration value="Budget"/>
          <xsd:enumeration value="CallForProposals"/>
          <xsd:enumeration value="Certificate"/>
          <xsd:enumeration value="Contract"/>
          <xsd:enumeration value="Copy"/>
          <xsd:enumeration value="CreativeBrief"/>
          <xsd:enumeration value="Direct Mail"/>
          <xsd:enumeration value="Email"/>
          <xsd:enumeration value="EmceeNotes"/>
          <xsd:enumeration value="Exhibitor"/>
          <xsd:enumeration value="FAQ"/>
          <xsd:enumeration value="Graphic-Image"/>
          <xsd:enumeration value="Handouts"/>
          <xsd:enumeration value="Hotel"/>
          <xsd:enumeration value="Invoice"/>
          <xsd:enumeration value="LandingPage"/>
          <xsd:enumeration value="Logo"/>
          <xsd:enumeration value="Photo"/>
          <xsd:enumeration value="Plan"/>
          <xsd:enumeration value="PowerPoint"/>
          <xsd:enumeration value="Process"/>
          <xsd:enumeration value="Program"/>
          <xsd:enumeration value="Quote"/>
          <xsd:enumeration value="Registration Form"/>
          <xsd:enumeration value="Report"/>
          <xsd:enumeration value="RFP"/>
          <xsd:enumeration value="Schedule"/>
          <xsd:enumeration value="Scholarship application"/>
          <xsd:enumeration value="Script"/>
          <xsd:enumeration value="Social Media"/>
          <xsd:enumeration value="Supplement"/>
          <xsd:enumeration value="Survey"/>
          <xsd:enumeration value="Template"/>
          <xsd:enumeration value="VirtualPlatform"/>
          <xsd:enumeration value="Website"/>
        </xsd:restriction>
      </xsd:simpleType>
    </xsd:element>
    <xsd:element name="Status" ma:index="6" ma:displayName="Status" ma:description="What is the status of the document?" ma:format="Dropdown" ma:internalName="Status">
      <xsd:simpleType>
        <xsd:restriction base="dms:Choice">
          <xsd:enumeration value="Archive"/>
          <xsd:enumeration value="Draft"/>
          <xsd:enumeration value="Final"/>
          <xsd:enumeration value="Original"/>
          <xsd:enumeration value="Production"/>
          <xsd:enumeration value="Signed"/>
          <xsd:enumeration value="Template"/>
        </xsd:restriction>
      </xsd:simpleType>
    </xsd:element>
    <xsd:element name="Presenter" ma:index="7" nillable="true" ma:displayName="Presenter" ma:description="Who is the lead presenter for this conference program or virtual workshop?" ma:format="Dropdown" ma:internalName="Presenter">
      <xsd:simpleType>
        <xsd:restriction base="dms:Choice">
          <xsd:enumeration value="Multiple"/>
          <xsd:enumeration value="N/A"/>
          <xsd:enumeration value="Carpenter, Russell"/>
          <xsd:enumeration value="Haines, Seena &amp; Haines, Stuart"/>
          <xsd:enumeration value="Todd, Jennifer"/>
          <xsd:enumeration value="Waldeck, Jennifer"/>
          <xsd:enumeration value="Zeigler, Sara &amp; Carpenter, Russell"/>
        </xsd:restriction>
      </xsd:simpleType>
    </xsd:element>
    <xsd:element name="Program_x0020_Name" ma:index="9" nillable="true" ma:displayName="Program Name" ma:description="For virtual workshops, add the program name." ma:format="Dropdown" ma:internalName="Program_x0020_Name">
      <xsd:simpleType>
        <xsd:restriction base="dms:Choice">
          <xsd:enumeration value="N/A"/>
          <xsd:enumeration value="Creating and Leading an Organizational Culture of Teaching Excellence"/>
          <xsd:enumeration value="Faculty (Re)Engagement Institute"/>
          <xsd:enumeration value="Finding Your Way So Students Can Find Theirs: Aligning your Vision with Research-based Teaching Practices"/>
          <xsd:enumeration value="Mind Full to Mindful"/>
          <xsd:enumeration value="Academic Leadership Bootcamp"/>
        </xsd:restriction>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hidden="true" ma:internalName="MediaServiceKeyPoints" ma:readOnly="true">
      <xsd:simpleType>
        <xsd:restriction base="dms:Note"/>
      </xsd:simpleType>
    </xsd:element>
    <xsd:element name="MediaServiceAutoTags" ma:index="17" nillable="true" ma:displayName="Tags" ma:hidden="true"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2" nillable="true" ma:displayName="Extracted Text" ma:hidden="true" ma:internalName="MediaServiceOCR" ma:readOnly="true">
      <xsd:simpleType>
        <xsd:restriction base="dms:Note"/>
      </xsd:simpleType>
    </xsd:element>
    <xsd:element name="MediaServiceDateTaken" ma:index="23" nillable="true" ma:displayName="MediaServiceDateTaken" ma:hidden="true" ma:internalName="MediaServiceDateTake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fa58f741-0f4c-4f8b-95e0-7b666feabf1b" ma:termSetId="09814cd3-568e-fe90-9814-8d621ff8fb84" ma:anchorId="fba54fb3-c3e1-fe81-a776-ca4b69148c4d" ma:open="true" ma:isKeyword="false">
      <xsd:complexType>
        <xsd:sequence>
          <xsd:element ref="pc:Terms" minOccurs="0" maxOccurs="1"/>
        </xsd:sequence>
      </xsd:complex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ServiceLocation" ma:index="32" nillable="true" ma:displayName="Location" ma:indexed="true" ma:internalName="MediaServiceLocation" ma:readOnly="true">
      <xsd:simpleType>
        <xsd:restriction base="dms:Text"/>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93b732-98ae-487f-8c07-2c6a5fe8553a" elementFormDefault="qualified">
    <xsd:import namespace="http://schemas.microsoft.com/office/2006/documentManagement/types"/>
    <xsd:import namespace="http://schemas.microsoft.com/office/infopath/2007/PartnerControls"/>
    <xsd:element name="SharedWithUsers" ma:index="20"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hidden="true" ma:internalName="SharedWithDetails" ma:readOnly="true">
      <xsd:simpleType>
        <xsd:restriction base="dms:Note"/>
      </xsd:simpleType>
    </xsd:element>
    <xsd:element name="TaxCatchAll" ma:index="26" nillable="true" ma:displayName="Taxonomy Catch All Column" ma:hidden="true" ma:list="{a4be809f-b9ca-474b-beb2-fc4f8400fc36}" ma:internalName="TaxCatchAll" ma:showField="CatchAllData" ma:web="fd93b732-98ae-487f-8c07-2c6a5fe855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ategory xmlns="6a6f6cf3-7a63-41e7-846e-e9858176755e">PowerPoint</Category>
    <lcf76f155ced4ddcb4097134ff3c332f xmlns="6a6f6cf3-7a63-41e7-846e-e9858176755e">
      <Terms xmlns="http://schemas.microsoft.com/office/infopath/2007/PartnerControls"/>
    </lcf76f155ced4ddcb4097134ff3c332f>
    <TaxCatchAll xmlns="fd93b732-98ae-487f-8c07-2c6a5fe8553a" xsi:nil="true"/>
    <Function_x002d_Audience xmlns="6a6f6cf3-7a63-41e7-846e-e9858176755e"/>
    <Format xmlns="6a6f6cf3-7a63-41e7-846e-e9858176755e"/>
    <Program_x0020_Name xmlns="6a6f6cf3-7a63-41e7-846e-e9858176755e" xsi:nil="true"/>
    <Presenter xmlns="6a6f6cf3-7a63-41e7-846e-e9858176755e" xsi:nil="true"/>
    <Status xmlns="6a6f6cf3-7a63-41e7-846e-e9858176755e"/>
    <Conference xmlns="6a6f6cf3-7a63-41e7-846e-e9858176755e">TPOC26</Conference>
  </documentManagement>
</p:properties>
</file>

<file path=customXml/itemProps1.xml><?xml version="1.0" encoding="utf-8"?>
<ds:datastoreItem xmlns:ds="http://schemas.openxmlformats.org/officeDocument/2006/customXml" ds:itemID="{CD2906B9-3DC8-4120-B8EC-521CD7CAEA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6f6cf3-7a63-41e7-846e-e9858176755e"/>
    <ds:schemaRef ds:uri="fd93b732-98ae-487f-8c07-2c6a5fe855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FA74F30-7FDA-4624-AF9D-85E6A9D20D84}">
  <ds:schemaRefs>
    <ds:schemaRef ds:uri="http://schemas.microsoft.com/sharepoint/v3/contenttype/forms"/>
  </ds:schemaRefs>
</ds:datastoreItem>
</file>

<file path=customXml/itemProps3.xml><?xml version="1.0" encoding="utf-8"?>
<ds:datastoreItem xmlns:ds="http://schemas.openxmlformats.org/officeDocument/2006/customXml" ds:itemID="{BFF51510-7626-41B3-8C1C-CC95BA5B01C2}">
  <ds:schemaRefs>
    <ds:schemaRef ds:uri="http://purl.org/dc/terms/"/>
    <ds:schemaRef ds:uri="http://purl.org/dc/elements/1.1/"/>
    <ds:schemaRef ds:uri="fab8fec3-1ebc-492f-b6a9-41d015a33688"/>
    <ds:schemaRef ds:uri="http://schemas.microsoft.com/office/2006/documentManagement/types"/>
    <ds:schemaRef ds:uri="http://schemas.microsoft.com/sharepoint/v3/fields"/>
    <ds:schemaRef ds:uri="http://www.w3.org/XML/1998/namespace"/>
    <ds:schemaRef ds:uri="http://schemas.openxmlformats.org/package/2006/metadata/core-properties"/>
    <ds:schemaRef ds:uri="http://schemas.microsoft.com/office/infopath/2007/PartnerControls"/>
    <ds:schemaRef ds:uri="e6d2f885-d9af-41ea-acce-991d2cb9f0bc"/>
    <ds:schemaRef ds:uri="http://schemas.microsoft.com/office/2006/metadata/properties"/>
    <ds:schemaRef ds:uri="http://purl.org/dc/dcmitype/"/>
    <ds:schemaRef ds:uri="6a6f6cf3-7a63-41e7-846e-e9858176755e"/>
    <ds:schemaRef ds:uri="fd93b732-98ae-487f-8c07-2c6a5fe8553a"/>
  </ds:schemaRefs>
</ds:datastoreItem>
</file>

<file path=docProps/app.xml><?xml version="1.0" encoding="utf-8"?>
<Properties xmlns="http://schemas.openxmlformats.org/officeDocument/2006/extended-properties" xmlns:vt="http://schemas.openxmlformats.org/officeDocument/2006/docPropsVTypes">
  <TotalTime>198</TotalTime>
  <Words>760</Words>
  <Application>Microsoft Office PowerPoint</Application>
  <PresentationFormat>Widescreen</PresentationFormat>
  <Paragraphs>56</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Merriweather Sans</vt:lpstr>
      <vt:lpstr>Merriweather Sans Light</vt:lpstr>
      <vt:lpstr>Office Theme</vt:lpstr>
      <vt:lpstr>Building Interactive Online Activities with AI: A Design Framework</vt:lpstr>
      <vt:lpstr>A room of students going through the motions.</vt:lpstr>
      <vt:lpstr>One review game, built with AI, changed the course.</vt:lpstr>
      <vt:lpstr>Then I asked: How do I make this available for online classes?</vt:lpstr>
      <vt:lpstr>Let’s play.</vt:lpstr>
      <vt:lpstr>How you can do this:</vt:lpstr>
      <vt:lpstr>Your decisions become the prompt.</vt:lpstr>
      <vt:lpstr>Watch a brief become an activity.</vt:lpstr>
      <vt:lpstr>Keep in mind:</vt:lpstr>
      <vt:lpstr>From draft to your LMS.</vt:lpstr>
      <vt:lpstr>It runs where your students already are.</vt:lpstr>
      <vt:lpstr>What will you build this week?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Kate Pahl</dc:creator>
  <cp:lastModifiedBy>Jennifer Coon</cp:lastModifiedBy>
  <cp:revision>3</cp:revision>
  <dcterms:created xsi:type="dcterms:W3CDTF">2026-01-26T19:01:43Z</dcterms:created>
  <dcterms:modified xsi:type="dcterms:W3CDTF">2026-10-16T01:35:20Z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0x010100874BF29782AFFD4BB1340899DB51144A</vt:lpwstr>
  </property>
  <property fmtid="{D5CDD505-2E9C-101B-9397-08002B2CF9AE}" pid="3" name="MediaServiceImageTags">
    <vt:lpwstr/>
  </property>
</Properties>
</file>