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8" r:id="rId5"/>
    <p:sldId id="260" r:id="rId6"/>
    <p:sldId id="259" r:id="rId7"/>
    <p:sldId id="261" r:id="rId8"/>
    <p:sldId id="264" r:id="rId9"/>
    <p:sldId id="262" r:id="rId10"/>
    <p:sldId id="269" r:id="rId11"/>
    <p:sldId id="270" r:id="rId12"/>
    <p:sldId id="263" r:id="rId13"/>
    <p:sldId id="265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DBC0"/>
    <a:srgbClr val="81C7AA"/>
    <a:srgbClr val="124D3A"/>
    <a:srgbClr val="CEB2D6"/>
    <a:srgbClr val="A7CEE9"/>
    <a:srgbClr val="2323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108D11-F0BD-DC43-AF87-E3779F4D1956}" v="133" dt="2026-05-14T14:31:42.7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1"/>
    <p:restoredTop sz="94626"/>
  </p:normalViewPr>
  <p:slideViewPr>
    <p:cSldViewPr snapToGrid="0">
      <p:cViewPr varScale="1">
        <p:scale>
          <a:sx n="96" d="100"/>
          <a:sy n="96" d="100"/>
        </p:scale>
        <p:origin x="309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microsoft.com/office/2016/11/relationships/changesInfo" Target="changesInfos/changesInfo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e Pahl" userId="aebf7bf9-8b23-4eb9-b94a-ec869a79a614" providerId="ADAL" clId="{C96E38A5-1D94-5D72-8C5B-6037D5EECACD}"/>
    <pc:docChg chg="undo custSel modMainMaster">
      <pc:chgData name="Kate Pahl" userId="aebf7bf9-8b23-4eb9-b94a-ec869a79a614" providerId="ADAL" clId="{C96E38A5-1D94-5D72-8C5B-6037D5EECACD}" dt="2026-05-14T14:32:15.486" v="216" actId="1037"/>
      <pc:docMkLst>
        <pc:docMk/>
      </pc:docMkLst>
      <pc:sldMasterChg chg="addSp delSp modSp mod modSldLayout">
        <pc:chgData name="Kate Pahl" userId="aebf7bf9-8b23-4eb9-b94a-ec869a79a614" providerId="ADAL" clId="{C96E38A5-1D94-5D72-8C5B-6037D5EECACD}" dt="2026-05-14T14:32:15.486" v="216" actId="1037"/>
        <pc:sldMasterMkLst>
          <pc:docMk/>
          <pc:sldMasterMk cId="2316259481" sldId="2147483648"/>
        </pc:sldMasterMkLst>
        <pc:spChg chg="mod">
          <ac:chgData name="Kate Pahl" userId="aebf7bf9-8b23-4eb9-b94a-ec869a79a614" providerId="ADAL" clId="{C96E38A5-1D94-5D72-8C5B-6037D5EECACD}" dt="2026-05-14T14:31:00.067" v="205" actId="207"/>
          <ac:spMkLst>
            <pc:docMk/>
            <pc:sldMasterMk cId="2316259481" sldId="2147483648"/>
            <ac:spMk id="6" creationId="{178CDF55-EC64-AC35-CBC9-2C32B2C2B532}"/>
          </ac:spMkLst>
        </pc:spChg>
        <pc:spChg chg="mod">
          <ac:chgData name="Kate Pahl" userId="aebf7bf9-8b23-4eb9-b94a-ec869a79a614" providerId="ADAL" clId="{C96E38A5-1D94-5D72-8C5B-6037D5EECACD}" dt="2026-05-14T14:32:15.486" v="216" actId="1037"/>
          <ac:spMkLst>
            <pc:docMk/>
            <pc:sldMasterMk cId="2316259481" sldId="2147483648"/>
            <ac:spMk id="7" creationId="{6DE9B7A8-D8F2-6F7F-AEDB-375A30892B49}"/>
          </ac:spMkLst>
        </pc:spChg>
        <pc:spChg chg="mod">
          <ac:chgData name="Kate Pahl" userId="aebf7bf9-8b23-4eb9-b94a-ec869a79a614" providerId="ADAL" clId="{C96E38A5-1D94-5D72-8C5B-6037D5EECACD}" dt="2026-05-14T14:24:13.030" v="124" actId="1038"/>
          <ac:spMkLst>
            <pc:docMk/>
            <pc:sldMasterMk cId="2316259481" sldId="2147483648"/>
            <ac:spMk id="8" creationId="{7B81B1EB-CC63-C1C4-F72B-46DAA1AE735C}"/>
          </ac:spMkLst>
        </pc:spChg>
        <pc:picChg chg="add mod">
          <ac:chgData name="Kate Pahl" userId="aebf7bf9-8b23-4eb9-b94a-ec869a79a614" providerId="ADAL" clId="{C96E38A5-1D94-5D72-8C5B-6037D5EECACD}" dt="2026-05-14T14:32:04.433" v="214" actId="1076"/>
          <ac:picMkLst>
            <pc:docMk/>
            <pc:sldMasterMk cId="2316259481" sldId="2147483648"/>
            <ac:picMk id="4" creationId="{EF4DE629-6474-7F9F-11ED-CB57BB9D20BD}"/>
          </ac:picMkLst>
        </pc:picChg>
        <pc:picChg chg="del mod">
          <ac:chgData name="Kate Pahl" userId="aebf7bf9-8b23-4eb9-b94a-ec869a79a614" providerId="ADAL" clId="{C96E38A5-1D94-5D72-8C5B-6037D5EECACD}" dt="2026-05-14T14:32:00.991" v="213" actId="478"/>
          <ac:picMkLst>
            <pc:docMk/>
            <pc:sldMasterMk cId="2316259481" sldId="2147483648"/>
            <ac:picMk id="10" creationId="{F5A07CA5-1759-6A70-1A1C-83CF6433228B}"/>
          </ac:picMkLst>
        </pc:picChg>
        <pc:sldLayoutChg chg="addSp delSp modSp mod setBg">
          <pc:chgData name="Kate Pahl" userId="aebf7bf9-8b23-4eb9-b94a-ec869a79a614" providerId="ADAL" clId="{C96E38A5-1D94-5D72-8C5B-6037D5EECACD}" dt="2026-05-14T14:26:35.356" v="175" actId="1035"/>
          <pc:sldLayoutMkLst>
            <pc:docMk/>
            <pc:sldMasterMk cId="2316259481" sldId="2147483648"/>
            <pc:sldLayoutMk cId="191029586" sldId="2147483649"/>
          </pc:sldLayoutMkLst>
          <pc:spChg chg="add del mod">
            <ac:chgData name="Kate Pahl" userId="aebf7bf9-8b23-4eb9-b94a-ec869a79a614" providerId="ADAL" clId="{C96E38A5-1D94-5D72-8C5B-6037D5EECACD}" dt="2026-05-14T14:20:07.032" v="8" actId="478"/>
            <ac:spMkLst>
              <pc:docMk/>
              <pc:sldMasterMk cId="2316259481" sldId="2147483648"/>
              <pc:sldLayoutMk cId="191029586" sldId="2147483649"/>
              <ac:spMk id="6" creationId="{BDF439B4-81FF-C6A0-A416-658ABED06672}"/>
            </ac:spMkLst>
          </pc:spChg>
          <pc:spChg chg="add del mod">
            <ac:chgData name="Kate Pahl" userId="aebf7bf9-8b23-4eb9-b94a-ec869a79a614" providerId="ADAL" clId="{C96E38A5-1D94-5D72-8C5B-6037D5EECACD}" dt="2026-05-14T14:23:53.278" v="118" actId="478"/>
            <ac:spMkLst>
              <pc:docMk/>
              <pc:sldMasterMk cId="2316259481" sldId="2147483648"/>
              <pc:sldLayoutMk cId="191029586" sldId="2147483649"/>
              <ac:spMk id="7" creationId="{11AD112B-5C5B-B6E6-2958-2D4E7DB2775D}"/>
            </ac:spMkLst>
          </pc:spChg>
          <pc:spChg chg="add del mod">
            <ac:chgData name="Kate Pahl" userId="aebf7bf9-8b23-4eb9-b94a-ec869a79a614" providerId="ADAL" clId="{C96E38A5-1D94-5D72-8C5B-6037D5EECACD}" dt="2026-05-14T14:24:19.280" v="125" actId="478"/>
            <ac:spMkLst>
              <pc:docMk/>
              <pc:sldMasterMk cId="2316259481" sldId="2147483648"/>
              <pc:sldLayoutMk cId="191029586" sldId="2147483649"/>
              <ac:spMk id="8" creationId="{3D4A1541-6F51-1337-B77B-03115550037A}"/>
            </ac:spMkLst>
          </pc:spChg>
          <pc:spChg chg="add mod">
            <ac:chgData name="Kate Pahl" userId="aebf7bf9-8b23-4eb9-b94a-ec869a79a614" providerId="ADAL" clId="{C96E38A5-1D94-5D72-8C5B-6037D5EECACD}" dt="2026-05-14T14:26:35.356" v="175" actId="1035"/>
            <ac:spMkLst>
              <pc:docMk/>
              <pc:sldMasterMk cId="2316259481" sldId="2147483648"/>
              <pc:sldLayoutMk cId="191029586" sldId="2147483649"/>
              <ac:spMk id="9" creationId="{7AABDABF-6A22-CA9A-0BC1-437C53AC43CE}"/>
            </ac:spMkLst>
          </pc:spChg>
          <pc:picChg chg="add del mod">
            <ac:chgData name="Kate Pahl" userId="aebf7bf9-8b23-4eb9-b94a-ec869a79a614" providerId="ADAL" clId="{C96E38A5-1D94-5D72-8C5B-6037D5EECACD}" dt="2026-05-14T14:19:42.062" v="6" actId="478"/>
            <ac:picMkLst>
              <pc:docMk/>
              <pc:sldMasterMk cId="2316259481" sldId="2147483648"/>
              <pc:sldLayoutMk cId="191029586" sldId="2147483649"/>
              <ac:picMk id="5" creationId="{86436F20-F81F-A607-60EA-84ADE0A2BC55}"/>
            </ac:picMkLst>
          </pc:picChg>
          <pc:picChg chg="add del mod modCrop">
            <ac:chgData name="Kate Pahl" userId="aebf7bf9-8b23-4eb9-b94a-ec869a79a614" providerId="ADAL" clId="{C96E38A5-1D94-5D72-8C5B-6037D5EECACD}" dt="2026-05-14T14:25:56.370" v="142" actId="478"/>
            <ac:picMkLst>
              <pc:docMk/>
              <pc:sldMasterMk cId="2316259481" sldId="2147483648"/>
              <pc:sldLayoutMk cId="191029586" sldId="2147483649"/>
              <ac:picMk id="11" creationId="{D27FB7BB-EAE7-6022-36DB-16F202ED3640}"/>
            </ac:picMkLst>
          </pc:picChg>
        </pc:sldLayoutChg>
        <pc:sldLayoutChg chg="addSp delSp modSp mod setBg">
          <pc:chgData name="Kate Pahl" userId="aebf7bf9-8b23-4eb9-b94a-ec869a79a614" providerId="ADAL" clId="{C96E38A5-1D94-5D72-8C5B-6037D5EECACD}" dt="2026-05-14T14:30:45.798" v="203"/>
          <pc:sldLayoutMkLst>
            <pc:docMk/>
            <pc:sldMasterMk cId="2316259481" sldId="2147483648"/>
            <pc:sldLayoutMk cId="321098595" sldId="2147483651"/>
          </pc:sldLayoutMkLst>
          <pc:spChg chg="add del mod">
            <ac:chgData name="Kate Pahl" userId="aebf7bf9-8b23-4eb9-b94a-ec869a79a614" providerId="ADAL" clId="{C96E38A5-1D94-5D72-8C5B-6037D5EECACD}" dt="2026-05-14T14:30:45.798" v="203"/>
            <ac:spMkLst>
              <pc:docMk/>
              <pc:sldMasterMk cId="2316259481" sldId="2147483648"/>
              <pc:sldLayoutMk cId="321098595" sldId="2147483651"/>
              <ac:spMk id="4" creationId="{70DFEDB5-9126-F4B7-AC9D-972DD94797F4}"/>
            </ac:spMkLst>
          </pc:spChg>
        </pc:sldLayoutChg>
      </pc:sldMasterChg>
    </pc:docChg>
  </pc:docChgLst>
</pc:chgInfo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AABDABF-6A22-CA9A-0BC1-437C53AC43CE}"/>
              </a:ext>
            </a:extLst>
          </p:cNvPr>
          <p:cNvSpPr/>
          <p:nvPr userDrawn="1"/>
        </p:nvSpPr>
        <p:spPr>
          <a:xfrm>
            <a:off x="-5444" y="-9427"/>
            <a:ext cx="12205064" cy="6413863"/>
          </a:xfrm>
          <a:prstGeom prst="rect">
            <a:avLst/>
          </a:prstGeom>
          <a:solidFill>
            <a:srgbClr val="124D3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F93444-CCDB-58A7-5730-862B733969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925701"/>
            <a:ext cx="7965831" cy="2387600"/>
          </a:xfrm>
        </p:spPr>
        <p:txBody>
          <a:bodyPr anchor="b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9CC754-1750-5406-ADC7-80EE2E5ED5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456445"/>
            <a:ext cx="7965831" cy="1243998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81C7A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05EAB99-0D23-673B-FCAF-90E7D3FFE4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853648" y="1860747"/>
            <a:ext cx="2955178" cy="295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29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1B785-070C-9AF4-2B09-2568FE6AE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B53B-7552-F774-13F6-F4C39F91E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E8B88-8C90-5D1B-55FE-17771E848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1C7AA"/>
                </a:solidFill>
              </a:defRPr>
            </a:lvl1pPr>
          </a:lstStyle>
          <a:p>
            <a:fld id="{62BF062C-7724-0645-A0C5-1FE1B4968541}" type="slidenum">
              <a:rPr lang="en-US" smtClean="0"/>
              <a:pPr/>
              <a:t>‹#›</a:t>
            </a:fld>
            <a:endParaRPr lang="en-US" dirty="0">
              <a:solidFill>
                <a:srgbClr val="81C7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82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AFDB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CC4E5-29A8-DBF7-5343-30CAD2A26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400" b="0" i="0">
                <a:latin typeface="Merriweather Sans Light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6617E3-E886-8C1F-07C4-99ACC7E69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59FAE-38DE-D019-0499-E9B1D2287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1C7AA"/>
                </a:solidFill>
              </a:defRPr>
            </a:lvl1pPr>
          </a:lstStyle>
          <a:p>
            <a:fld id="{62BF062C-7724-0645-A0C5-1FE1B49685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98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75E4D-4991-815D-11F1-AADD16DEE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3BFC6-B793-FBDD-1BBE-ADB15D95F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12521C-26D2-E8E9-AB65-0C3E33B59E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7CFE81-F574-EC75-86BF-5A26A618A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1C7AA"/>
                </a:solidFill>
              </a:defRPr>
            </a:lvl1pPr>
          </a:lstStyle>
          <a:p>
            <a:fld id="{62BF062C-7724-0645-A0C5-1FE1B4968541}" type="slidenum">
              <a:rPr lang="en-US" smtClean="0"/>
              <a:pPr/>
              <a:t>‹#›</a:t>
            </a:fld>
            <a:endParaRPr lang="en-US" dirty="0">
              <a:solidFill>
                <a:srgbClr val="81C7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289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75E4D-4991-815D-11F1-AADD16DEE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3BFC6-B793-FBDD-1BBE-ADB15D95F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39852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12521C-26D2-E8E9-AB65-0C3E33B59E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96740" y="1825625"/>
            <a:ext cx="339852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7CFE81-F574-EC75-86BF-5A26A618A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1C7AA"/>
                </a:solidFill>
              </a:defRPr>
            </a:lvl1pPr>
          </a:lstStyle>
          <a:p>
            <a:fld id="{62BF062C-7724-0645-A0C5-1FE1B4968541}" type="slidenum">
              <a:rPr lang="en-US" smtClean="0"/>
              <a:pPr/>
              <a:t>‹#›</a:t>
            </a:fld>
            <a:endParaRPr lang="en-US" dirty="0">
              <a:solidFill>
                <a:srgbClr val="81C7AA"/>
              </a:solidFill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11A448A-E212-9486-B3E9-E4CD42E8DF8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955280" y="1825625"/>
            <a:ext cx="339852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6670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03703-9C0B-D3B2-B6F1-3BEF3309C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D6F731-1B06-32F1-DAAB-670718EC9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1C7AA"/>
                </a:solidFill>
              </a:defRPr>
            </a:lvl1pPr>
          </a:lstStyle>
          <a:p>
            <a:fld id="{62BF062C-7724-0645-A0C5-1FE1B49685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32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BCD3A7-A508-B141-A187-17EB9D66C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1C7AA"/>
                </a:solidFill>
              </a:defRPr>
            </a:lvl1pPr>
          </a:lstStyle>
          <a:p>
            <a:fld id="{62BF062C-7724-0645-A0C5-1FE1B49685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22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BD7CF-FD63-DE90-A997-7108C6F99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80C16-A11E-D2AB-0A30-D256F8E4B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5502B-95FD-8BEB-C0BE-5E645EA61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B1C343-1F8F-6DCF-4892-33CBE6C54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1C7AA"/>
                </a:solidFill>
              </a:defRPr>
            </a:lvl1pPr>
          </a:lstStyle>
          <a:p>
            <a:fld id="{62BF062C-7724-0645-A0C5-1FE1B4968541}" type="slidenum">
              <a:rPr lang="en-US" smtClean="0"/>
              <a:pPr/>
              <a:t>‹#›</a:t>
            </a:fld>
            <a:endParaRPr lang="en-US" dirty="0">
              <a:solidFill>
                <a:srgbClr val="81C7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093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C7E23-B5AB-4411-3C85-72FAFB918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A8BAFB-EB58-DD5C-E753-212D6C8F48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F307C9-C116-C5C9-F8F4-D2BCE12BA6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51A2A9-33B6-F68F-C243-140A53B38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1C7AA"/>
                </a:solidFill>
              </a:defRPr>
            </a:lvl1pPr>
          </a:lstStyle>
          <a:p>
            <a:fld id="{62BF062C-7724-0645-A0C5-1FE1B4968541}" type="slidenum">
              <a:rPr lang="en-US" smtClean="0"/>
              <a:pPr/>
              <a:t>‹#›</a:t>
            </a:fld>
            <a:endParaRPr lang="en-US" dirty="0">
              <a:solidFill>
                <a:srgbClr val="81C7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716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EAFD5-5C2E-8CBE-2E65-915300B14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946068-B931-7AD5-952E-7B95700B6A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A8D41F-26AE-7AEF-A4DD-676162067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1C7AA"/>
                </a:solidFill>
              </a:defRPr>
            </a:lvl1pPr>
          </a:lstStyle>
          <a:p>
            <a:fld id="{62BF062C-7724-0645-A0C5-1FE1B4968541}" type="slidenum">
              <a:rPr lang="en-US" smtClean="0"/>
              <a:pPr/>
              <a:t>‹#›</a:t>
            </a:fld>
            <a:endParaRPr lang="en-US" dirty="0">
              <a:solidFill>
                <a:srgbClr val="81C7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70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9CA55D-603D-7EE9-EBCC-2883264E3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948BA4-FDE9-FBCC-092E-3115C33C46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E73A9-0698-9E7E-C803-3E2A9345F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1C7AA"/>
                </a:solidFill>
              </a:defRPr>
            </a:lvl1pPr>
          </a:lstStyle>
          <a:p>
            <a:fld id="{62BF062C-7724-0645-A0C5-1FE1B4968541}" type="slidenum">
              <a:rPr lang="en-US" smtClean="0"/>
              <a:pPr/>
              <a:t>‹#›</a:t>
            </a:fld>
            <a:endParaRPr lang="en-US" dirty="0">
              <a:solidFill>
                <a:srgbClr val="81C7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05266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81B1EB-CC63-C1C4-F72B-46DAA1AE735C}"/>
              </a:ext>
            </a:extLst>
          </p:cNvPr>
          <p:cNvSpPr/>
          <p:nvPr userDrawn="1"/>
        </p:nvSpPr>
        <p:spPr>
          <a:xfrm>
            <a:off x="-5444" y="6369413"/>
            <a:ext cx="12205064" cy="501650"/>
          </a:xfrm>
          <a:prstGeom prst="rect">
            <a:avLst/>
          </a:prstGeom>
          <a:solidFill>
            <a:srgbClr val="124D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66D06B-E02E-D72C-4A54-D37011D40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513CB8-259E-E2B3-5E2A-DAF964F5C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DE9B7A8-D8F2-6F7F-AEDB-375A30892B49}"/>
              </a:ext>
            </a:extLst>
          </p:cNvPr>
          <p:cNvSpPr txBox="1">
            <a:spLocks/>
          </p:cNvSpPr>
          <p:nvPr userDrawn="1"/>
        </p:nvSpPr>
        <p:spPr>
          <a:xfrm>
            <a:off x="1109639" y="6485473"/>
            <a:ext cx="7315200" cy="30244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A7CEE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rgbClr val="AFDBC0"/>
                </a:solidFill>
                <a:latin typeface="Merriweather Sans" pitchFamily="2" charset="77"/>
              </a:rPr>
              <a:t>The Teaching Professor Online Conference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CDF55-EC64-AC35-CBC9-2C32B2C2B5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05335" y="6426688"/>
            <a:ext cx="15484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AFDBC0"/>
                </a:solidFill>
              </a:defRPr>
            </a:lvl1pPr>
          </a:lstStyle>
          <a:p>
            <a:fld id="{263139D8-0D32-0A47-BC10-8232663A17D6}" type="slidenum">
              <a:rPr lang="en-US" smtClean="0"/>
              <a:pPr/>
              <a:t>‹#›</a:t>
            </a:fld>
            <a:endParaRPr lang="en-US" dirty="0">
              <a:solidFill>
                <a:srgbClr val="AFDB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4DE629-6474-7F9F-11ED-CB57BB9D20B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38200" y="6458028"/>
            <a:ext cx="302443" cy="30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259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24D3A"/>
          </a:solidFill>
          <a:latin typeface="Merriweather Sans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erriweather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erriweather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erriweather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erriweather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erriweather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3" Type="http://schemas.openxmlformats.org/officeDocument/2006/relationships/image" Target="../media/image10.jpg"/><Relationship Id="rId4" Type="http://schemas.openxmlformats.org/officeDocument/2006/relationships/image" Target="../media/image1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image" Target="../media/image12.jpg"/><Relationship Id="rId4" Type="http://schemas.openxmlformats.org/officeDocument/2006/relationships/image" Target="../media/image13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jenncoon.github.io/Spark26/" TargetMode="External"/><Relationship Id="rId3" Type="http://schemas.openxmlformats.org/officeDocument/2006/relationships/image" Target="../media/image9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hyperlink" Target="https://sites.google.com/view/jennifercoon/the-engagement-lab/exam-review-games" TargetMode="External"/><Relationship Id="rId4" Type="http://schemas.openxmlformats.org/officeDocument/2006/relationships/image" Target="../media/image7.png"/><Relationship Id="rId5" Type="http://schemas.openxmlformats.org/officeDocument/2006/relationships/hyperlink" Target="https://sites.google.com/view/jennifercoon/the-engagement-lab/online-exam-review-games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Relationship Id="rId3" Type="http://schemas.openxmlformats.org/officeDocument/2006/relationships/hyperlink" Target="https://jenncoon.github.io/Conferences/tpoc-2026/designing-course-games/" TargetMode="External"/><Relationship Id="rId4" Type="http://schemas.openxmlformats.org/officeDocument/2006/relationships/hyperlink" Target="https://jenncoon.github.io/OLCElevate/design-brief.html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linkedin.com/in/jennifercoonciacfe/" TargetMode="External"/><Relationship Id="rId3" Type="http://schemas.openxmlformats.org/officeDocument/2006/relationships/hyperlink" Target="https://sites.google.com/view/jennifercoon/hom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1BF79-FEAE-8901-E5D6-C0ECFEFBE3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Designing Course Games with AI for Any Modality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F20D6C-EA25-896D-D178-CD7A575D6B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453128"/>
            <a:ext cx="7964424" cy="1600200"/>
          </a:xfrm>
        </p:spPr>
        <p:txBody>
          <a:bodyPr>
            <a:normAutofit/>
          </a:bodyPr>
          <a:lstStyle/>
          <a:p>
            <a:r>
              <a:rPr lang="en-US" dirty="0"/>
              <a:t>Same Game, Different Room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Jennifer Coon, CIA, CFE</a:t>
            </a:r>
            <a:br>
              <a:rPr lang="en-US" sz="1800" dirty="0"/>
            </a:br>
            <a:r>
              <a:rPr lang="en-US" sz="1800" dirty="0"/>
              <a:t>Professor of Accounting, Tyler Junior College</a:t>
            </a:r>
          </a:p>
        </p:txBody>
      </p:sp>
    </p:spTree>
    <p:extLst>
      <p:ext uri="{BB962C8B-B14F-4D97-AF65-F5344CB8AC3E}">
        <p14:creationId xmlns:p14="http://schemas.microsoft.com/office/powerpoint/2010/main" val="2458821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I had a room of </a:t>
            </a:r>
            <a:r>
              <a:rPr lang="en-US" dirty="0"/>
              <a:t>quiet</a:t>
            </a:r>
            <a:r>
              <a:rPr dirty="0"/>
              <a:t> students.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>
                <a:solidFill>
                  <a:srgbClr val="124D3A"/>
                </a:solidFill>
              </a:rPr>
              <a:t>So, I went home and opened a search bar.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392" y="-62257"/>
            <a:ext cx="10515600" cy="1325563"/>
          </a:xfrm>
        </p:spPr>
        <p:txBody>
          <a:bodyPr/>
          <a:lstStyle/>
          <a:p>
            <a:r>
              <a:rPr lang="en-US" dirty="0"/>
              <a:t>Escape Room</a:t>
            </a:r>
            <a:endParaRPr dirty="0"/>
          </a:p>
        </p:txBody>
      </p:sp>
      <p:pic>
        <p:nvPicPr>
          <p:cNvPr id="3" name="Photo 1" descr="Five printed game cards fanned out on a cutting mat. Each is stamped TOP SECRET CONFIDENTIAL and numbered by phase, with a sticky Investigator Tip on the first card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500" y="1300000"/>
            <a:ext cx="4300000" cy="3077975"/>
          </a:xfrm>
          <a:prstGeom prst="rect">
            <a:avLst/>
          </a:prstGeom>
        </p:spPr>
      </p:pic>
      <p:sp>
        <p:nvSpPr>
          <p:cNvPr id="4" name="Heading 1"/>
          <p:cNvSpPr txBox="1"/>
          <p:nvPr/>
        </p:nvSpPr>
        <p:spPr>
          <a:xfrm>
            <a:off x="760000" y="4650000"/>
            <a:ext cx="5155000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2200" b="1">
                <a:solidFill>
                  <a:srgbClr val="124D3A"/>
                </a:solidFill>
                <a:latin typeface="Merriweather Sans"/>
              </a:rPr>
              <a:t>Front of Cards</a:t>
            </a:r>
          </a:p>
        </p:txBody>
      </p:sp>
      <p:sp>
        <p:nvSpPr>
          <p:cNvPr id="5" name="Caption 1"/>
          <p:cNvSpPr txBox="1"/>
          <p:nvPr/>
        </p:nvSpPr>
        <p:spPr>
          <a:xfrm>
            <a:off x="760000" y="5080000"/>
            <a:ext cx="5155000" cy="10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600" b="0">
                <a:solidFill>
                  <a:srgbClr val="1E2B26"/>
                </a:solidFill>
                <a:latin typeface="Merriweather Sans"/>
              </a:rPr>
              <a:t>These were printed on cardstock and trimmed to about a 6x9 size, then laminated.</a:t>
            </a:r>
          </a:p>
        </p:txBody>
      </p:sp>
      <p:pic>
        <p:nvPicPr>
          <p:cNvPr id="6" name="Photo 2" descr="Back of the cards, fanned out: task instructions, a blank T-account table, and a line for The Master Unlock Code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2500" y="1300000"/>
            <a:ext cx="4300000" cy="3111288"/>
          </a:xfrm>
          <a:prstGeom prst="rect">
            <a:avLst/>
          </a:prstGeom>
        </p:spPr>
      </p:pic>
      <p:sp>
        <p:nvSpPr>
          <p:cNvPr id="7" name="Heading 2"/>
          <p:cNvSpPr txBox="1"/>
          <p:nvPr/>
        </p:nvSpPr>
        <p:spPr>
          <a:xfrm>
            <a:off x="6275000" y="4650000"/>
            <a:ext cx="5155000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2200" b="1">
                <a:solidFill>
                  <a:srgbClr val="124D3A"/>
                </a:solidFill>
                <a:latin typeface="Merriweather Sans"/>
              </a:rPr>
              <a:t>Back of Cards</a:t>
            </a:r>
          </a:p>
        </p:txBody>
      </p:sp>
      <p:sp>
        <p:nvSpPr>
          <p:cNvPr id="8" name="Caption 2"/>
          <p:cNvSpPr txBox="1"/>
          <p:nvPr/>
        </p:nvSpPr>
        <p:spPr>
          <a:xfrm>
            <a:off x="6275000" y="5080000"/>
            <a:ext cx="5155000" cy="10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600" b="0">
                <a:solidFill>
                  <a:srgbClr val="1E2B26"/>
                </a:solidFill>
                <a:latin typeface="Merriweather Sans"/>
              </a:rPr>
              <a:t>I recommend using a glossy lamination film so students can use dry erase markers to write on the card and you can recycle them. Or have students use scratch paper for their answer sheet.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They played it.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>
                <a:solidFill>
                  <a:srgbClr val="124D3A"/>
                </a:solidFill>
              </a:rPr>
              <a:t>And came alive.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They found their own gaps.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0">
                <a:solidFill>
                  <a:srgbClr val="124D3A"/>
                </a:solidFill>
              </a:rPr>
              <a:t>Scores increased.</a:t>
            </a:r>
          </a:p>
          <a:p>
            <a:r>
              <a:rPr b="1">
                <a:solidFill>
                  <a:srgbClr val="124D3A"/>
                </a:solidFill>
              </a:rPr>
              <a:t>They said accounting was fun!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solidFill/>
              </a:rPr>
              <a:t>Then I asked</a:t>
            </a:r>
            <a:r>
              <a:rPr lang="en-US" dirty="0">
                <a:solidFill/>
              </a:rPr>
              <a:t>…</a:t>
            </a:r>
            <a:endParaRPr dirty="0"/>
          </a:p>
        </p:txBody>
      </p:sp>
      <p:sp>
        <p:nvSpPr>
          <p:cNvPr id="3" name="Harder question subtitle"/>
          <p:cNvSpPr txBox="1"/>
          <p:nvPr/>
        </p:nvSpPr>
        <p:spPr>
          <a:xfrm>
            <a:off x="932688" y="1828800"/>
            <a:ext cx="104241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800" b="1" i="0">
                <a:solidFill>
                  <a:srgbClr val="B84610"/>
                </a:solidFill>
                <a:latin typeface="Merriweather Sans"/>
              </a:rPr>
              <a:t>What about my online students?</a:t>
            </a:r>
          </a:p>
        </p:txBody>
      </p:sp>
      <p:sp>
        <p:nvSpPr>
          <p:cNvPr id="4" name="In person card"/>
          <p:cNvSpPr/>
          <p:nvPr/>
        </p:nvSpPr>
        <p:spPr>
          <a:xfrm>
            <a:off x="2194560" y="2606040"/>
            <a:ext cx="3566160" cy="3337560"/>
          </a:xfrm>
          <a:prstGeom prst="roundRect">
            <a:avLst>
              <a:gd name="adj" fmla="val 5000"/>
            </a:avLst>
          </a:prstGeom>
          <a:solidFill>
            <a:srgbClr val="EA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Lock shackle"/>
          <p:cNvSpPr/>
          <p:nvPr/>
        </p:nvSpPr>
        <p:spPr>
          <a:xfrm>
            <a:off x="3611879" y="3154680"/>
            <a:ext cx="731520" cy="731520"/>
          </a:xfrm>
          <a:prstGeom prst="blockArc">
            <a:avLst/>
          </a:prstGeom>
          <a:solidFill>
            <a:srgbClr val="124D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Lock body"/>
          <p:cNvSpPr/>
          <p:nvPr/>
        </p:nvSpPr>
        <p:spPr>
          <a:xfrm>
            <a:off x="3474720" y="3520440"/>
            <a:ext cx="1005840" cy="777240"/>
          </a:xfrm>
          <a:prstGeom prst="roundRect">
            <a:avLst>
              <a:gd name="adj" fmla="val 5000"/>
            </a:avLst>
          </a:prstGeom>
          <a:solidFill>
            <a:srgbClr val="124D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Lock keyhole"/>
          <p:cNvSpPr/>
          <p:nvPr/>
        </p:nvSpPr>
        <p:spPr>
          <a:xfrm>
            <a:off x="3886200" y="3767328"/>
            <a:ext cx="182880" cy="182880"/>
          </a:xfrm>
          <a:prstGeom prst="ellipse">
            <a:avLst/>
          </a:prstGeom>
          <a:solidFill>
            <a:srgbClr val="EA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In person label"/>
          <p:cNvSpPr txBox="1"/>
          <p:nvPr/>
        </p:nvSpPr>
        <p:spPr>
          <a:xfrm>
            <a:off x="2194560" y="5166360"/>
            <a:ext cx="35661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124D3A"/>
                </a:solidFill>
                <a:latin typeface="Merriweather Sans"/>
              </a:rPr>
              <a:t>IN PERSON</a:t>
            </a:r>
          </a:p>
        </p:txBody>
      </p:sp>
      <p:sp>
        <p:nvSpPr>
          <p:cNvPr id="9" name="Online card"/>
          <p:cNvSpPr/>
          <p:nvPr/>
        </p:nvSpPr>
        <p:spPr>
          <a:xfrm>
            <a:off x="6428232" y="2606040"/>
            <a:ext cx="3566160" cy="3337560"/>
          </a:xfrm>
          <a:prstGeom prst="roundRect">
            <a:avLst>
              <a:gd name="adj" fmla="val 5000"/>
            </a:avLst>
          </a:prstGeom>
          <a:solidFill>
            <a:srgbClr val="EA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Unknown box"/>
          <p:cNvSpPr/>
          <p:nvPr/>
        </p:nvSpPr>
        <p:spPr>
          <a:xfrm>
            <a:off x="7616952" y="3246120"/>
            <a:ext cx="1188720" cy="1005840"/>
          </a:xfrm>
          <a:prstGeom prst="rect">
            <a:avLst/>
          </a:prstGeom>
          <a:noFill/>
          <a:ln w="31750">
            <a:solidFill>
              <a:srgbClr val="124D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4000" b="1" i="0">
                <a:solidFill>
                  <a:srgbClr val="124D3A"/>
                </a:solidFill>
                <a:latin typeface="Merriweather Sans"/>
              </a:rPr>
              <a:t>?</a:t>
            </a:r>
          </a:p>
        </p:txBody>
      </p:sp>
      <p:sp>
        <p:nvSpPr>
          <p:cNvPr id="11" name="Online label"/>
          <p:cNvSpPr txBox="1"/>
          <p:nvPr/>
        </p:nvSpPr>
        <p:spPr>
          <a:xfrm>
            <a:off x="6428232" y="5166360"/>
            <a:ext cx="35661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124D3A"/>
                </a:solidFill>
                <a:latin typeface="Merriweather Sans"/>
              </a:rPr>
              <a:t>ONLINE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29E08-87AC-0A33-52E5-2F0B3A383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9C89E-AECD-E0EF-115A-F07E07B0B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392" y="-62257"/>
            <a:ext cx="10515600" cy="1325563"/>
          </a:xfrm>
        </p:spPr>
        <p:txBody>
          <a:bodyPr/>
          <a:lstStyle/>
          <a:p>
            <a:r>
              <a:rPr lang="en-US" dirty="0"/>
              <a:t>Modules</a:t>
            </a:r>
            <a:endParaRPr dirty="0"/>
          </a:p>
        </p:txBody>
      </p:sp>
      <p:pic>
        <p:nvPicPr>
          <p:cNvPr id="3" name="Photo 1" descr="Screenshot of the module's briefing page, Case Briefing: Operation Clean Sweep, over a forensic accounting case file background, with a mood music player and the mission description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00" y="1300000"/>
            <a:ext cx="4700000" cy="2686322"/>
          </a:xfrm>
          <a:prstGeom prst="rect">
            <a:avLst/>
          </a:prstGeom>
        </p:spPr>
      </p:pic>
      <p:sp>
        <p:nvSpPr>
          <p:cNvPr id="4" name="Heading 1"/>
          <p:cNvSpPr txBox="1"/>
          <p:nvPr/>
        </p:nvSpPr>
        <p:spPr>
          <a:xfrm>
            <a:off x="760000" y="4116322"/>
            <a:ext cx="5155000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2200" b="1">
                <a:solidFill>
                  <a:srgbClr val="124D3A"/>
                </a:solidFill>
                <a:latin typeface="Merriweather Sans"/>
              </a:rPr>
              <a:t>Briefing Page</a:t>
            </a:r>
          </a:p>
        </p:txBody>
      </p:sp>
      <p:sp>
        <p:nvSpPr>
          <p:cNvPr id="5" name="Caption 1"/>
          <p:cNvSpPr txBox="1"/>
          <p:nvPr/>
        </p:nvSpPr>
        <p:spPr>
          <a:xfrm>
            <a:off x="760000" y="4586322"/>
            <a:ext cx="5155000" cy="15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500" b="0">
                <a:solidFill>
                  <a:srgbClr val="1E2B26"/>
                </a:solidFill>
                <a:latin typeface="Merriweather Sans"/>
              </a:rPr>
              <a:t>This was the first page of the module. I used a custom Chat GPT to help me create the HTML code for the page. I used Gemini to help me create the image for the background. I sourced free audio files that gave it a fraud or "mission impossible" mood music feel.</a:t>
            </a:r>
          </a:p>
        </p:txBody>
      </p:sp>
      <p:pic>
        <p:nvPicPr>
          <p:cNvPr id="6" name="Photo 2" descr="Screenshot of the first room, Forensic Accounting Task, showing the objective, starting balances and four June transactions over a detective's desk background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2500" y="1300000"/>
            <a:ext cx="4700000" cy="2645584"/>
          </a:xfrm>
          <a:prstGeom prst="rect">
            <a:avLst/>
          </a:prstGeom>
        </p:spPr>
      </p:pic>
      <p:sp>
        <p:nvSpPr>
          <p:cNvPr id="7" name="Heading 2"/>
          <p:cNvSpPr txBox="1"/>
          <p:nvPr/>
        </p:nvSpPr>
        <p:spPr>
          <a:xfrm>
            <a:off x="6275000" y="4116322"/>
            <a:ext cx="5155000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2200" b="1">
                <a:solidFill>
                  <a:srgbClr val="124D3A"/>
                </a:solidFill>
                <a:latin typeface="Merriweather Sans"/>
              </a:rPr>
              <a:t>First Room</a:t>
            </a:r>
          </a:p>
        </p:txBody>
      </p:sp>
      <p:sp>
        <p:nvSpPr>
          <p:cNvPr id="8" name="Caption 2"/>
          <p:cNvSpPr txBox="1"/>
          <p:nvPr/>
        </p:nvSpPr>
        <p:spPr>
          <a:xfrm>
            <a:off x="6275000" y="4586322"/>
            <a:ext cx="5155000" cy="15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500" b="0">
                <a:solidFill>
                  <a:srgbClr val="1E2B26"/>
                </a:solidFill>
                <a:latin typeface="Merriweather Sans"/>
              </a:rPr>
              <a:t>Gemini helped create the background image for the rooms. I used the custom Chat GPT to help create the HTML code for the page. Once students viewed the room, they would go to the quiz to enter their answer.</a:t>
            </a:r>
          </a:p>
        </p:txBody>
      </p:sp>
    </p:spTree>
    <p:extLst>
      <p:ext uri="{BB962C8B-B14F-4D97-AF65-F5344CB8AC3E}">
        <p14:creationId xmlns:p14="http://schemas.microsoft.com/office/powerpoint/2010/main" val="1344118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FF305-BCCF-2B23-B0BF-4CB533DCC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52BE6-18C3-758E-FE27-CB36209FF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3553" y="3938242"/>
            <a:ext cx="7272130" cy="1325563"/>
          </a:xfrm>
        </p:spPr>
        <p:txBody>
          <a:bodyPr/>
          <a:lstStyle/>
          <a:p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Interactive HTML/SCORM</a:t>
            </a:r>
            <a:endParaRPr dirty="0"/>
          </a:p>
        </p:txBody>
      </p:sp>
      <p:pic>
        <p:nvPicPr>
          <p:cNvPr id="3" name="QR code: Interactive HTML/SCORM" descr="QR code linking to https://jenncoon.github.io/Spark26/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950000"/>
            <a:ext cx="2743200" cy="2743200"/>
          </a:xfrm>
          <a:prstGeom prst="rect">
            <a:avLst/>
          </a:prstGeom>
        </p:spPr>
      </p:pic>
      <p:sp>
        <p:nvSpPr>
          <p:cNvPr id="4" name="Game link">
            <a:hlinkClick r:id="rId2"/>
          </p:cNvPr>
          <p:cNvSpPr txBox="1"/>
          <p:nvPr/>
        </p:nvSpPr>
        <p:spPr>
          <a:xfrm>
            <a:off x="1050000" y="5150000"/>
            <a:ext cx="10092000" cy="3000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b="1" sz="1800">
                <a:solidFill>
                  <a:srgbClr val="124D3A"/>
                </a:solidFill>
                <a:latin typeface="Merriweather Sans"/>
              </a:rPr>
              <a:t>https://jenncoon.github.io/Spark26/</a:t>
            </a:r>
          </a:p>
        </p:txBody>
      </p:sp>
    </p:spTree>
    <p:extLst>
      <p:ext uri="{BB962C8B-B14F-4D97-AF65-F5344CB8AC3E}">
        <p14:creationId xmlns:p14="http://schemas.microsoft.com/office/powerpoint/2010/main" val="3422855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/>
              </a:rPr>
              <a:t>Four games</a:t>
            </a:r>
          </a:p>
        </p:txBody>
      </p:sp>
      <p:sp>
        <p:nvSpPr>
          <p:cNvPr id="3" name="Game card 1"/>
          <p:cNvSpPr/>
          <p:nvPr/>
        </p:nvSpPr>
        <p:spPr>
          <a:xfrm>
            <a:off x="841248" y="1828800"/>
            <a:ext cx="5120640" cy="1783080"/>
          </a:xfrm>
          <a:prstGeom prst="roundRect">
            <a:avLst>
              <a:gd name="adj" fmla="val 5000"/>
            </a:avLst>
          </a:prstGeom>
          <a:solidFill>
            <a:srgbClr val="EA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Game dot 1"/>
          <p:cNvSpPr/>
          <p:nvPr/>
        </p:nvSpPr>
        <p:spPr>
          <a:xfrm>
            <a:off x="1115568" y="2075688"/>
            <a:ext cx="201168" cy="201168"/>
          </a:xfrm>
          <a:prstGeom prst="ellipse">
            <a:avLst/>
          </a:prstGeom>
          <a:solidFill>
            <a:srgbClr val="124D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Game label 1"/>
          <p:cNvSpPr txBox="1"/>
          <p:nvPr/>
        </p:nvSpPr>
        <p:spPr>
          <a:xfrm>
            <a:off x="1435608" y="2011680"/>
            <a:ext cx="42976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124D3A"/>
                </a:solidFill>
                <a:latin typeface="Merriweather Sans"/>
              </a:rPr>
              <a:t>EXAM 1</a:t>
            </a:r>
          </a:p>
        </p:txBody>
      </p:sp>
      <p:sp>
        <p:nvSpPr>
          <p:cNvPr id="6" name="Game details 1"/>
          <p:cNvSpPr txBox="1"/>
          <p:nvPr/>
        </p:nvSpPr>
        <p:spPr>
          <a:xfrm>
            <a:off x="1115568" y="2423160"/>
            <a:ext cx="45720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 i="0">
                <a:solidFill>
                  <a:srgbClr val="124D3A"/>
                </a:solidFill>
                <a:latin typeface="Merriweather Sans"/>
              </a:rPr>
              <a:t>Ghost Controller</a:t>
            </a:r>
          </a:p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1E2B26"/>
                </a:solidFill>
                <a:latin typeface="Merriweather Sans"/>
              </a:rPr>
              <a:t>Forensic escape room</a:t>
            </a:r>
          </a:p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B84610"/>
                </a:solidFill>
                <a:latin typeface="Merriweather Sans"/>
              </a:rPr>
              <a:t>BADGE: Cycle Buster</a:t>
            </a:r>
          </a:p>
        </p:txBody>
      </p:sp>
      <p:sp>
        <p:nvSpPr>
          <p:cNvPr id="7" name="Game card 2"/>
          <p:cNvSpPr/>
          <p:nvPr/>
        </p:nvSpPr>
        <p:spPr>
          <a:xfrm>
            <a:off x="6236208" y="1828800"/>
            <a:ext cx="5120640" cy="1783080"/>
          </a:xfrm>
          <a:prstGeom prst="roundRect">
            <a:avLst>
              <a:gd name="adj" fmla="val 5000"/>
            </a:avLst>
          </a:prstGeom>
          <a:solidFill>
            <a:srgbClr val="EA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Game dot 2"/>
          <p:cNvSpPr/>
          <p:nvPr/>
        </p:nvSpPr>
        <p:spPr>
          <a:xfrm>
            <a:off x="6510528" y="2075688"/>
            <a:ext cx="201168" cy="201168"/>
          </a:xfrm>
          <a:prstGeom prst="ellipse">
            <a:avLst/>
          </a:prstGeom>
          <a:solidFill>
            <a:srgbClr val="C24E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Game label 2"/>
          <p:cNvSpPr txBox="1"/>
          <p:nvPr/>
        </p:nvSpPr>
        <p:spPr>
          <a:xfrm>
            <a:off x="6830568" y="2011680"/>
            <a:ext cx="42976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124D3A"/>
                </a:solidFill>
                <a:latin typeface="Merriweather Sans"/>
              </a:rPr>
              <a:t>EXAM 2</a:t>
            </a:r>
          </a:p>
        </p:txBody>
      </p:sp>
      <p:sp>
        <p:nvSpPr>
          <p:cNvPr id="10" name="Game details 2"/>
          <p:cNvSpPr txBox="1"/>
          <p:nvPr/>
        </p:nvSpPr>
        <p:spPr>
          <a:xfrm>
            <a:off x="6510528" y="2423160"/>
            <a:ext cx="45720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 i="0">
                <a:solidFill>
                  <a:srgbClr val="124D3A"/>
                </a:solidFill>
                <a:latin typeface="Merriweather Sans"/>
              </a:rPr>
              <a:t>The Heist</a:t>
            </a:r>
          </a:p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1E2B26"/>
                </a:solidFill>
                <a:latin typeface="Merriweather Sans"/>
              </a:rPr>
              <a:t>Six-station image</a:t>
            </a:r>
          </a:p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B84610"/>
                </a:solidFill>
                <a:latin typeface="Merriweather Sans"/>
              </a:rPr>
              <a:t>BADGE: The Clean Sweep</a:t>
            </a:r>
          </a:p>
        </p:txBody>
      </p:sp>
      <p:sp>
        <p:nvSpPr>
          <p:cNvPr id="11" name="Game card 3"/>
          <p:cNvSpPr/>
          <p:nvPr/>
        </p:nvSpPr>
        <p:spPr>
          <a:xfrm>
            <a:off x="841248" y="3749039"/>
            <a:ext cx="5120640" cy="1783080"/>
          </a:xfrm>
          <a:prstGeom prst="roundRect">
            <a:avLst>
              <a:gd name="adj" fmla="val 5000"/>
            </a:avLst>
          </a:prstGeom>
          <a:solidFill>
            <a:srgbClr val="EA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Game dot 3"/>
          <p:cNvSpPr/>
          <p:nvPr/>
        </p:nvSpPr>
        <p:spPr>
          <a:xfrm>
            <a:off x="1115568" y="3995927"/>
            <a:ext cx="201168" cy="201168"/>
          </a:xfrm>
          <a:prstGeom prst="ellipse">
            <a:avLst/>
          </a:prstGeom>
          <a:solidFill>
            <a:srgbClr val="81C7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Game label 3"/>
          <p:cNvSpPr txBox="1"/>
          <p:nvPr/>
        </p:nvSpPr>
        <p:spPr>
          <a:xfrm>
            <a:off x="1435608" y="3931920"/>
            <a:ext cx="42976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124D3A"/>
                </a:solidFill>
                <a:latin typeface="Merriweather Sans"/>
              </a:rPr>
              <a:t>EXAM 3</a:t>
            </a:r>
          </a:p>
        </p:txBody>
      </p:sp>
      <p:sp>
        <p:nvSpPr>
          <p:cNvPr id="14" name="Game details 3"/>
          <p:cNvSpPr txBox="1"/>
          <p:nvPr/>
        </p:nvSpPr>
        <p:spPr>
          <a:xfrm>
            <a:off x="1115568" y="4343400"/>
            <a:ext cx="45720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 i="0">
                <a:solidFill>
                  <a:srgbClr val="124D3A"/>
                </a:solidFill>
                <a:latin typeface="Merriweather Sans"/>
              </a:rPr>
              <a:t>The Evidence Room</a:t>
            </a:r>
          </a:p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1E2B26"/>
                </a:solidFill>
                <a:latin typeface="Merriweather Sans"/>
              </a:rPr>
              <a:t>Jenga-style draw</a:t>
            </a:r>
          </a:p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B84610"/>
                </a:solidFill>
                <a:latin typeface="Merriweather Sans"/>
              </a:rPr>
              <a:t>BADGE: Evidence Secured</a:t>
            </a:r>
          </a:p>
        </p:txBody>
      </p:sp>
      <p:sp>
        <p:nvSpPr>
          <p:cNvPr id="15" name="Game card 4"/>
          <p:cNvSpPr/>
          <p:nvPr/>
        </p:nvSpPr>
        <p:spPr>
          <a:xfrm>
            <a:off x="6236208" y="3749039"/>
            <a:ext cx="5120640" cy="1783080"/>
          </a:xfrm>
          <a:prstGeom prst="roundRect">
            <a:avLst>
              <a:gd name="adj" fmla="val 5000"/>
            </a:avLst>
          </a:prstGeom>
          <a:solidFill>
            <a:srgbClr val="EA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Game dot 4"/>
          <p:cNvSpPr/>
          <p:nvPr/>
        </p:nvSpPr>
        <p:spPr>
          <a:xfrm>
            <a:off x="6510528" y="3995927"/>
            <a:ext cx="201168" cy="201168"/>
          </a:xfrm>
          <a:prstGeom prst="ellipse">
            <a:avLst/>
          </a:prstGeom>
          <a:solidFill>
            <a:srgbClr val="A7CE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Game label 4"/>
          <p:cNvSpPr txBox="1"/>
          <p:nvPr/>
        </p:nvSpPr>
        <p:spPr>
          <a:xfrm>
            <a:off x="6830568" y="3931920"/>
            <a:ext cx="42976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124D3A"/>
                </a:solidFill>
                <a:latin typeface="Merriweather Sans"/>
              </a:rPr>
              <a:t>FINAL</a:t>
            </a:r>
          </a:p>
        </p:txBody>
      </p:sp>
      <p:sp>
        <p:nvSpPr>
          <p:cNvPr id="18" name="Game details 4"/>
          <p:cNvSpPr txBox="1"/>
          <p:nvPr/>
        </p:nvSpPr>
        <p:spPr>
          <a:xfrm>
            <a:off x="6510528" y="4343400"/>
            <a:ext cx="45720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 i="0">
                <a:solidFill>
                  <a:srgbClr val="124D3A"/>
                </a:solidFill>
                <a:latin typeface="Merriweather Sans"/>
              </a:rPr>
              <a:t>The Settlement Table</a:t>
            </a:r>
          </a:p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1E2B26"/>
                </a:solidFill>
                <a:latin typeface="Merriweather Sans"/>
              </a:rPr>
              <a:t>Deal or No Deal</a:t>
            </a:r>
          </a:p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B84610"/>
                </a:solidFill>
                <a:latin typeface="Merriweather Sans"/>
              </a:rPr>
              <a:t>BADGE: The Final Deal</a:t>
            </a:r>
          </a:p>
        </p:txBody>
      </p:sp>
      <p:sp>
        <p:nvSpPr>
          <p:cNvPr id="19" name="Same game caption"/>
          <p:cNvSpPr txBox="1"/>
          <p:nvPr/>
        </p:nvSpPr>
        <p:spPr>
          <a:xfrm>
            <a:off x="841248" y="5715000"/>
            <a:ext cx="10515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124D3A"/>
                </a:solidFill>
                <a:latin typeface="Merriweather Sans"/>
              </a:rPr>
              <a:t>In-person + asynchronous online SCORM. Same game.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See them both.</a:t>
            </a:r>
          </a:p>
        </p:txBody>
      </p:sp>
      <p:sp>
        <p:nvSpPr>
          <p:cNvPr id="3" name="In Person QR card"/>
          <p:cNvSpPr/>
          <p:nvPr/>
        </p:nvSpPr>
        <p:spPr>
          <a:xfrm>
            <a:off x="1792224" y="1828800"/>
            <a:ext cx="4023360" cy="4206240"/>
          </a:xfrm>
          <a:prstGeom prst="roundRect">
            <a:avLst>
              <a:gd name="adj" fmla="val 5000"/>
            </a:avLst>
          </a:prstGeom>
          <a:solidFill>
            <a:srgbClr val="EA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In Person label"/>
          <p:cNvSpPr txBox="1"/>
          <p:nvPr/>
        </p:nvSpPr>
        <p:spPr>
          <a:xfrm>
            <a:off x="1792224" y="2011680"/>
            <a:ext cx="4023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124D3A"/>
                </a:solidFill>
                <a:latin typeface="Merriweather Sans"/>
              </a:rPr>
              <a:t>IN PERSON</a:t>
            </a:r>
          </a:p>
        </p:txBody>
      </p:sp>
      <p:pic>
        <p:nvPicPr>
          <p:cNvPr id="5" name="QR code: in person games" descr="QR code linking to the in-person exam review games page on Jennifer Coon's sit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3744" y="2468880"/>
            <a:ext cx="2560320" cy="2560320"/>
          </a:xfrm>
          <a:prstGeom prst="rect">
            <a:avLst/>
          </a:prstGeom>
        </p:spPr>
      </p:pic>
      <p:sp>
        <p:nvSpPr>
          <p:cNvPr id="6" name="In Person link"/>
          <p:cNvSpPr txBox="1"/>
          <p:nvPr/>
        </p:nvSpPr>
        <p:spPr>
          <a:xfrm>
            <a:off x="1792224" y="5212080"/>
            <a:ext cx="40233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200" b="1" i="0">
                <a:solidFill>
                  <a:srgbClr val="124D3A"/>
                </a:solidFill>
                <a:latin typeface="Merriweather Sans"/>
                <a:hlinkClick r:id="rId3"/>
              </a:rPr>
              <a:t>sites.google.com/view/jennifercoon/</a:t>
            </a:r>
            <a:br>
              <a:rPr sz="1200" b="1" i="0">
                <a:solidFill>
                  <a:srgbClr val="124D3A"/>
                </a:solidFill>
                <a:latin typeface="Merriweather Sans"/>
                <a:hlinkClick r:id="rId3"/>
              </a:rPr>
            </a:br>
            <a:r>
              <a:rPr sz="1200" b="1" i="0">
                <a:solidFill>
                  <a:srgbClr val="124D3A"/>
                </a:solidFill>
                <a:latin typeface="Merriweather Sans"/>
                <a:hlinkClick r:id="rId3"/>
              </a:rPr>
              <a:t>the-engagement-lab/exam-review-games</a:t>
            </a:r>
          </a:p>
        </p:txBody>
      </p:sp>
      <p:sp>
        <p:nvSpPr>
          <p:cNvPr id="7" name="Online QR card"/>
          <p:cNvSpPr/>
          <p:nvPr/>
        </p:nvSpPr>
        <p:spPr>
          <a:xfrm>
            <a:off x="6364224" y="1828800"/>
            <a:ext cx="4023360" cy="4206240"/>
          </a:xfrm>
          <a:prstGeom prst="roundRect">
            <a:avLst>
              <a:gd name="adj" fmla="val 5000"/>
            </a:avLst>
          </a:prstGeom>
          <a:solidFill>
            <a:srgbClr val="EA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nline label"/>
          <p:cNvSpPr txBox="1"/>
          <p:nvPr/>
        </p:nvSpPr>
        <p:spPr>
          <a:xfrm>
            <a:off x="6364224" y="2011680"/>
            <a:ext cx="4023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124D3A"/>
                </a:solidFill>
                <a:latin typeface="Merriweather Sans"/>
              </a:rPr>
              <a:t>ONLINE</a:t>
            </a:r>
          </a:p>
        </p:txBody>
      </p:sp>
      <p:pic>
        <p:nvPicPr>
          <p:cNvPr id="9" name="QR code: online games" descr="QR code linking to the online exam review games page on Jennifer Coon's sit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5744" y="2468880"/>
            <a:ext cx="2560320" cy="2560320"/>
          </a:xfrm>
          <a:prstGeom prst="rect">
            <a:avLst/>
          </a:prstGeom>
        </p:spPr>
      </p:pic>
      <p:sp>
        <p:nvSpPr>
          <p:cNvPr id="10" name="Online link"/>
          <p:cNvSpPr txBox="1"/>
          <p:nvPr/>
        </p:nvSpPr>
        <p:spPr>
          <a:xfrm>
            <a:off x="6364224" y="5212080"/>
            <a:ext cx="40233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200" b="1" i="0">
                <a:solidFill>
                  <a:srgbClr val="124D3A"/>
                </a:solidFill>
                <a:latin typeface="Merriweather Sans"/>
                <a:hlinkClick r:id="rId5"/>
              </a:rPr>
              <a:t>sites.google.com/view/jennifercoon/</a:t>
            </a:r>
            <a:br>
              <a:rPr sz="1200" b="1" i="0">
                <a:solidFill>
                  <a:srgbClr val="124D3A"/>
                </a:solidFill>
                <a:latin typeface="Merriweather Sans"/>
                <a:hlinkClick r:id="rId5"/>
              </a:rPr>
            </a:br>
            <a:r>
              <a:rPr sz="1200" b="1" i="0">
                <a:solidFill>
                  <a:srgbClr val="124D3A"/>
                </a:solidFill>
                <a:latin typeface="Merriweather Sans"/>
                <a:hlinkClick r:id="rId5"/>
              </a:rPr>
              <a:t>the-engagement-lab/online-exam-review-games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Build your own!</a:t>
            </a:r>
          </a:p>
        </p:txBody>
      </p:sp>
      <p:pic>
        <p:nvPicPr>
          <p:cNvPr id="3" name="QR code: design brief" descr="QR code linking to the design brief page, jenncoon.github.io/Conferences/tpoc-2026/designing-course-games/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432" y="1828800"/>
            <a:ext cx="3017520" cy="3017520"/>
          </a:xfrm>
          <a:prstGeom prst="rect">
            <a:avLst/>
          </a:prstGeom>
        </p:spPr>
      </p:pic>
      <p:sp>
        <p:nvSpPr>
          <p:cNvPr id="4" name="Design brief link">
            <a:hlinkClick r:id="rId3"/>
          </p:cNvPr>
          <p:cNvSpPr txBox="1"/>
          <p:nvPr/>
        </p:nvSpPr>
        <p:spPr>
          <a:xfrm>
            <a:off x="1646542" y="5126875"/>
            <a:ext cx="9092461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lang="en-US" b="1" dirty="0">
                <a:solidFill>
                  <a:srgbClr val="124D3A"/>
                </a:solidFill>
                <a:latin typeface="Merriweather Sans"/>
              </a:rPr>
              <a:t>https://jenncoon.github.io/Conferences/tpoc-2026/designing-course-games/</a:t>
            </a:r>
            <a:endParaRPr sz="1800" b="1" i="0" dirty="0">
              <a:solidFill>
                <a:srgbClr val="124D3A"/>
              </a:solidFill>
              <a:latin typeface="Merriweather Sans"/>
              <a:hlinkClick r:id="rId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/>
              <a:t>Jennifer Coon, CIA, CFE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1248" y="4453128"/>
            <a:ext cx="7964424" cy="1600200"/>
          </a:xfrm>
        </p:spPr>
        <p:txBody>
          <a:bodyPr/>
          <a:lstStyle/>
          <a:p>
            <a:r>
              <a:rPr dirty="0">
                <a:solidFill>
                  <a:srgbClr val="AFDBC0"/>
                </a:solidFill>
              </a:rPr>
              <a:t>Professor of Accounting, Tyler Junior College</a:t>
            </a:r>
          </a:p>
          <a:p>
            <a:pPr>
              <a:spcBef>
                <a:spcPts val="400"/>
              </a:spcBef>
            </a:pPr>
            <a:r>
              <a:rPr sz="1800" dirty="0">
                <a:solidFill>
                  <a:srgbClr val="AFDBC0"/>
                </a:solidFill>
              </a:rPr>
              <a:t>Jennifer.Coon@tjc.edu</a:t>
            </a:r>
          </a:p>
          <a:p>
            <a:pPr>
              <a:spcBef>
                <a:spcPts val="400"/>
              </a:spcBef>
            </a:pPr>
            <a:r>
              <a:rPr sz="1800" dirty="0">
                <a:solidFill>
                  <a:srgbClr val="AFDB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linkedin.com/in/</a:t>
            </a:r>
            <a:r>
              <a:rPr sz="1800" dirty="0" err="1">
                <a:solidFill>
                  <a:srgbClr val="AFDB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jennifercoonciacfe</a:t>
            </a:r>
            <a:endParaRPr lang="en-US" sz="1800" dirty="0">
              <a:solidFill>
                <a:srgbClr val="AFDBC0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1800" dirty="0">
                <a:solidFill>
                  <a:srgbClr val="AFDB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Jcoondesign.com</a:t>
            </a:r>
            <a:endParaRPr sz="1800" dirty="0">
              <a:solidFill>
                <a:srgbClr val="AFDB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6a6f6cf3-7a63-41e7-846e-e9858176755e">PowerPoint</Category>
    <lcf76f155ced4ddcb4097134ff3c332f xmlns="6a6f6cf3-7a63-41e7-846e-e9858176755e">
      <Terms xmlns="http://schemas.microsoft.com/office/infopath/2007/PartnerControls"/>
    </lcf76f155ced4ddcb4097134ff3c332f>
    <TaxCatchAll xmlns="fd93b732-98ae-487f-8c07-2c6a5fe8553a" xsi:nil="true"/>
    <Function_x002d_Audience xmlns="6a6f6cf3-7a63-41e7-846e-e9858176755e"/>
    <Format xmlns="6a6f6cf3-7a63-41e7-846e-e9858176755e"/>
    <Program_x0020_Name xmlns="6a6f6cf3-7a63-41e7-846e-e9858176755e" xsi:nil="true"/>
    <Presenter xmlns="6a6f6cf3-7a63-41e7-846e-e9858176755e" xsi:nil="true"/>
    <Status xmlns="6a6f6cf3-7a63-41e7-846e-e9858176755e"/>
    <Conference xmlns="6a6f6cf3-7a63-41e7-846e-e9858176755e">TPOC26</Conference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4BF29782AFFD4BB1340899DB51144A" ma:contentTypeVersion="30" ma:contentTypeDescription="Create a new document." ma:contentTypeScope="" ma:versionID="7bb4b72a7089ca8b9972921c59fc8bac">
  <xsd:schema xmlns:xsd="http://www.w3.org/2001/XMLSchema" xmlns:xs="http://www.w3.org/2001/XMLSchema" xmlns:p="http://schemas.microsoft.com/office/2006/metadata/properties" xmlns:ns1="6a6f6cf3-7a63-41e7-846e-e9858176755e" xmlns:ns3="fd93b732-98ae-487f-8c07-2c6a5fe8553a" targetNamespace="http://schemas.microsoft.com/office/2006/metadata/properties" ma:root="true" ma:fieldsID="dcf5f452e9eec2669e932dea4ddc9cd2" ns1:_="" ns3:_="">
    <xsd:import namespace="6a6f6cf3-7a63-41e7-846e-e9858176755e"/>
    <xsd:import namespace="fd93b732-98ae-487f-8c07-2c6a5fe8553a"/>
    <xsd:element name="properties">
      <xsd:complexType>
        <xsd:sequence>
          <xsd:element name="documentManagement">
            <xsd:complexType>
              <xsd:all>
                <xsd:element ref="ns1:Conference"/>
                <xsd:element ref="ns1:Format"/>
                <xsd:element ref="ns1:Function_x002d_Audience"/>
                <xsd:element ref="ns1:Category"/>
                <xsd:element ref="ns1:Status"/>
                <xsd:element ref="ns1:Presenter" minOccurs="0"/>
                <xsd:element ref="ns1:Program_x0020_Name" minOccurs="0"/>
                <xsd:element ref="ns1:MediaServiceMetadata" minOccurs="0"/>
                <xsd:element ref="ns1:MediaServiceFastMetadata" minOccurs="0"/>
                <xsd:element ref="ns1:MediaServiceAutoKeyPoints" minOccurs="0"/>
                <xsd:element ref="ns1:MediaServiceKeyPoints" minOccurs="0"/>
                <xsd:element ref="ns1:MediaServiceAutoTags" minOccurs="0"/>
                <xsd:element ref="ns1:MediaServiceGenerationTime" minOccurs="0"/>
                <xsd:element ref="ns1:MediaServiceEventHashCode" minOccurs="0"/>
                <xsd:element ref="ns3:SharedWithUsers" minOccurs="0"/>
                <xsd:element ref="ns3:SharedWithDetails" minOccurs="0"/>
                <xsd:element ref="ns1:MediaServiceOCR" minOccurs="0"/>
                <xsd:element ref="ns1:MediaServiceDateTaken" minOccurs="0"/>
                <xsd:element ref="ns1:MediaLengthInSeconds" minOccurs="0"/>
                <xsd:element ref="ns1:lcf76f155ced4ddcb4097134ff3c332f" minOccurs="0"/>
                <xsd:element ref="ns3:TaxCatchAll" minOccurs="0"/>
                <xsd:element ref="ns1:MediaServiceSearchProperties" minOccurs="0"/>
                <xsd:element ref="ns1:MediaServiceObjectDetectorVersions" minOccurs="0"/>
                <xsd:element ref="ns1:MediaServiceLocation" minOccurs="0"/>
                <xsd:element ref="ns1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6f6cf3-7a63-41e7-846e-e9858176755e" elementFormDefault="qualified">
    <xsd:import namespace="http://schemas.microsoft.com/office/2006/documentManagement/types"/>
    <xsd:import namespace="http://schemas.microsoft.com/office/infopath/2007/PartnerControls"/>
    <xsd:element name="Conference" ma:index="0" ma:displayName="Conference" ma:description="What conference is this file about?" ma:format="Dropdown" ma:indexed="true" ma:internalName="Conference">
      <xsd:simpleType>
        <xsd:restriction base="dms:Choice">
          <xsd:enumeration value="All Conferences"/>
          <xsd:enumeration value="Virtual Workshop"/>
          <xsd:enumeration value="Virtual Conferences - General"/>
          <xsd:enumeration value="IDPC23"/>
          <xsd:enumeration value="HPEC23"/>
          <xsd:enumeration value="EDPC23"/>
          <xsd:enumeration value="SEC23"/>
          <xsd:enumeration value="TPVC21"/>
          <xsd:enumeration value="TPVC20"/>
          <xsd:enumeration value="TPOC26"/>
          <xsd:enumeration value="TPOC25"/>
          <xsd:enumeration value="TPOC24"/>
          <xsd:enumeration value="TPOC23"/>
          <xsd:enumeration value="TPOC22"/>
          <xsd:enumeration value="TPC27"/>
          <xsd:enumeration value="TPC26"/>
          <xsd:enumeration value="TPC25"/>
          <xsd:enumeration value="TPC24"/>
          <xsd:enumeration value="TPC23"/>
          <xsd:enumeration value="TPC22"/>
          <xsd:enumeration value="TPC21"/>
          <xsd:enumeration value="TPC20"/>
          <xsd:enumeration value="TPC19"/>
          <xsd:enumeration value="TPC- general"/>
          <xsd:enumeration value="NCSLV20"/>
          <xsd:enumeration value="NCSL-general"/>
          <xsd:enumeration value="NCSL25"/>
          <xsd:enumeration value="NCSL24"/>
          <xsd:enumeration value="NCSL23"/>
          <xsd:enumeration value="NCSL22"/>
          <xsd:enumeration value="NCSL21"/>
          <xsd:enumeration value="NCSL20"/>
          <xsd:enumeration value="LHEV22"/>
          <xsd:enumeration value="LHEV21"/>
          <xsd:enumeration value="LHEV20"/>
          <xsd:enumeration value="LHE-general"/>
          <xsd:enumeration value="LHE26"/>
          <xsd:enumeration value="LHE25"/>
          <xsd:enumeration value="LHE24"/>
          <xsd:enumeration value="LHEOC25"/>
          <xsd:enumeration value="LHE23"/>
          <xsd:enumeration value="LHE22"/>
          <xsd:enumeration value="LHE21"/>
          <xsd:enumeration value="LHE20"/>
          <xsd:enumeration value="FDPC24"/>
          <xsd:enumeration value="IDPC24"/>
          <xsd:enumeration value="HPEC24"/>
          <xsd:enumeration value="AI Conference 24"/>
          <xsd:enumeration value="HPEC25"/>
          <xsd:enumeration value="FDPC25"/>
          <xsd:enumeration value="IDPC25"/>
          <xsd:enumeration value="AITPC25"/>
          <xsd:enumeration value="NPSHE25"/>
          <xsd:enumeration value="WORKFORCE25"/>
          <xsd:enumeration value="STEM25"/>
          <xsd:enumeration value="TPCMHW25"/>
          <xsd:enumeration value="HPEC26"/>
          <xsd:enumeration value="FDPC26"/>
          <xsd:enumeration value="IDPC26"/>
          <xsd:enumeration value="TPCAI26"/>
          <xsd:enumeration value="WRC26"/>
          <xsd:enumeration value="LHEVC27"/>
          <xsd:enumeration value="RAGS27"/>
          <xsd:enumeration value="HPEC27"/>
        </xsd:restriction>
      </xsd:simpleType>
    </xsd:element>
    <xsd:element name="Format" ma:index="2" ma:displayName="Format" ma:format="Dropdown" ma:internalName="Format">
      <xsd:simpleType>
        <xsd:restriction base="dms:Choice">
          <xsd:enumeration value="In-Person"/>
          <xsd:enumeration value="Virtual"/>
          <xsd:enumeration value="Hybrid"/>
        </xsd:restriction>
      </xsd:simpleType>
    </xsd:element>
    <xsd:element name="Function_x002d_Audience" ma:index="4" ma:displayName="Audience" ma:description="Who was this document created for? Who will use it?" ma:format="Dropdown" ma:indexed="true" ma:internalName="Function_x002d_Audience">
      <xsd:simpleType>
        <xsd:restriction base="dms:Choice">
          <xsd:enumeration value="Advisory Board"/>
          <xsd:enumeration value="Attendee-Customer"/>
          <xsd:enumeration value="CreativeServices"/>
          <xsd:enumeration value="CustomerService"/>
          <xsd:enumeration value="Editorial-Content"/>
          <xsd:enumeration value="Exhibitor-Vendor"/>
          <xsd:enumeration value="Marketing"/>
          <xsd:enumeration value="Presenter"/>
          <xsd:enumeration value="Sales"/>
        </xsd:restriction>
      </xsd:simpleType>
    </xsd:element>
    <xsd:element name="Category" ma:index="5" ma:displayName="Category" ma:description="What kind of document is this?" ma:format="Dropdown" ma:indexed="true" ma:internalName="Category">
      <xsd:simpleType>
        <xsd:restriction base="dms:Choice">
          <xsd:enumeration value="Admin"/>
          <xsd:enumeration value="Advertisement"/>
          <xsd:enumeration value="Agreement"/>
          <xsd:enumeration value="App"/>
          <xsd:enumeration value="AVGrid"/>
          <xsd:enumeration value="Bio"/>
          <xsd:enumeration value="Brochure"/>
          <xsd:enumeration value="Budget"/>
          <xsd:enumeration value="CallForProposals"/>
          <xsd:enumeration value="Certificate"/>
          <xsd:enumeration value="Contract"/>
          <xsd:enumeration value="Copy"/>
          <xsd:enumeration value="CreativeBrief"/>
          <xsd:enumeration value="Direct Mail"/>
          <xsd:enumeration value="Email"/>
          <xsd:enumeration value="EmceeNotes"/>
          <xsd:enumeration value="Exhibitor"/>
          <xsd:enumeration value="FAQ"/>
          <xsd:enumeration value="Graphic-Image"/>
          <xsd:enumeration value="Handouts"/>
          <xsd:enumeration value="Hotel"/>
          <xsd:enumeration value="Invoice"/>
          <xsd:enumeration value="LandingPage"/>
          <xsd:enumeration value="Logo"/>
          <xsd:enumeration value="Photo"/>
          <xsd:enumeration value="Plan"/>
          <xsd:enumeration value="PowerPoint"/>
          <xsd:enumeration value="Process"/>
          <xsd:enumeration value="Program"/>
          <xsd:enumeration value="Quote"/>
          <xsd:enumeration value="Registration Form"/>
          <xsd:enumeration value="Report"/>
          <xsd:enumeration value="RFP"/>
          <xsd:enumeration value="Schedule"/>
          <xsd:enumeration value="Scholarship application"/>
          <xsd:enumeration value="Script"/>
          <xsd:enumeration value="Social Media"/>
          <xsd:enumeration value="Supplement"/>
          <xsd:enumeration value="Survey"/>
          <xsd:enumeration value="Template"/>
          <xsd:enumeration value="VirtualPlatform"/>
          <xsd:enumeration value="Website"/>
        </xsd:restriction>
      </xsd:simpleType>
    </xsd:element>
    <xsd:element name="Status" ma:index="6" ma:displayName="Status" ma:description="What is the status of the document?" ma:format="Dropdown" ma:internalName="Status">
      <xsd:simpleType>
        <xsd:restriction base="dms:Choice">
          <xsd:enumeration value="Archive"/>
          <xsd:enumeration value="Draft"/>
          <xsd:enumeration value="Final"/>
          <xsd:enumeration value="Original"/>
          <xsd:enumeration value="Production"/>
          <xsd:enumeration value="Signed"/>
          <xsd:enumeration value="Template"/>
        </xsd:restriction>
      </xsd:simpleType>
    </xsd:element>
    <xsd:element name="Presenter" ma:index="7" nillable="true" ma:displayName="Presenter" ma:description="Who is the lead presenter for this conference program or virtual workshop?" ma:format="Dropdown" ma:internalName="Presenter">
      <xsd:simpleType>
        <xsd:restriction base="dms:Choice">
          <xsd:enumeration value="Multiple"/>
          <xsd:enumeration value="N/A"/>
          <xsd:enumeration value="Carpenter, Russell"/>
          <xsd:enumeration value="Haines, Seena &amp; Haines, Stuart"/>
          <xsd:enumeration value="Todd, Jennifer"/>
          <xsd:enumeration value="Waldeck, Jennifer"/>
          <xsd:enumeration value="Zeigler, Sara &amp; Carpenter, Russell"/>
        </xsd:restriction>
      </xsd:simpleType>
    </xsd:element>
    <xsd:element name="Program_x0020_Name" ma:index="9" nillable="true" ma:displayName="Program Name" ma:description="For virtual workshops, add the program name." ma:format="Dropdown" ma:internalName="Program_x0020_Name">
      <xsd:simpleType>
        <xsd:restriction base="dms:Choice">
          <xsd:enumeration value="N/A"/>
          <xsd:enumeration value="Creating and Leading an Organizational Culture of Teaching Excellence"/>
          <xsd:enumeration value="Faculty (Re)Engagement Institute"/>
          <xsd:enumeration value="Finding Your Way So Students Can Find Theirs: Aligning your Vision with Research-based Teaching Practices"/>
          <xsd:enumeration value="Mind Full to Mindful"/>
          <xsd:enumeration value="Academic Leadership Bootcamp"/>
        </xsd:restriction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hidden="true" ma:internalName="MediaServiceKeyPoints" ma:readOnly="true">
      <xsd:simpleType>
        <xsd:restriction base="dms:Note"/>
      </xsd:simpleType>
    </xsd:element>
    <xsd:element name="MediaServiceAutoTags" ma:index="17" nillable="true" ma:displayName="Tags" ma:hidden="true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hidden="true" ma:internalName="MediaServiceOCR" ma:readOnly="true">
      <xsd:simpleType>
        <xsd:restriction base="dms:Note"/>
      </xsd:simpleType>
    </xsd:element>
    <xsd:element name="MediaServiceDateTaken" ma:index="2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fa58f741-0f4c-4f8b-95e0-7b666feabf1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3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3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93b732-98ae-487f-8c07-2c6a5fe8553a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hidden="true" ma:internalName="SharedWithDetails" ma:readOnly="true">
      <xsd:simpleType>
        <xsd:restriction base="dms:Note"/>
      </xsd:simpleType>
    </xsd:element>
    <xsd:element name="TaxCatchAll" ma:index="26" nillable="true" ma:displayName="Taxonomy Catch All Column" ma:hidden="true" ma:list="{a4be809f-b9ca-474b-beb2-fc4f8400fc36}" ma:internalName="TaxCatchAll" ma:showField="CatchAllData" ma:web="fd93b732-98ae-487f-8c07-2c6a5fe855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F51510-7626-41B3-8C1C-CC95BA5B01C2}">
  <ds:schemaRefs>
    <ds:schemaRef ds:uri="http://purl.org/dc/terms/"/>
    <ds:schemaRef ds:uri="http://purl.org/dc/elements/1.1/"/>
    <ds:schemaRef ds:uri="fab8fec3-1ebc-492f-b6a9-41d015a33688"/>
    <ds:schemaRef ds:uri="http://schemas.microsoft.com/office/2006/documentManagement/types"/>
    <ds:schemaRef ds:uri="http://schemas.microsoft.com/sharepoint/v3/fields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e6d2f885-d9af-41ea-acce-991d2cb9f0bc"/>
    <ds:schemaRef ds:uri="http://schemas.microsoft.com/office/2006/metadata/properties"/>
    <ds:schemaRef ds:uri="http://purl.org/dc/dcmitype/"/>
    <ds:schemaRef ds:uri="6a6f6cf3-7a63-41e7-846e-e9858176755e"/>
    <ds:schemaRef ds:uri="fd93b732-98ae-487f-8c07-2c6a5fe8553a"/>
  </ds:schemaRefs>
</ds:datastoreItem>
</file>

<file path=customXml/itemProps2.xml><?xml version="1.0" encoding="utf-8"?>
<ds:datastoreItem xmlns:ds="http://schemas.openxmlformats.org/officeDocument/2006/customXml" ds:itemID="{AFA74F30-7FDA-4624-AF9D-85E6A9D20D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2906B9-3DC8-4120-B8EC-521CD7CAEA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6f6cf3-7a63-41e7-846e-e9858176755e"/>
    <ds:schemaRef ds:uri="fd93b732-98ae-487f-8c07-2c6a5fe855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204</Words>
  <Application>Microsoft Office PowerPoint</Application>
  <PresentationFormat>Widescreen</PresentationFormat>
  <Paragraphs>48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Arial</vt:lpstr>
      <vt:lpstr>Merriweather Sans</vt:lpstr>
      <vt:lpstr>Merriweather Sans Light</vt:lpstr>
      <vt:lpstr>Office Theme</vt:lpstr>
      <vt:lpstr>Designing Course Games with AI for Any Modality</vt:lpstr>
      <vt:lpstr>I had a room of quiet students.</vt:lpstr>
      <vt:lpstr>Escape Room</vt:lpstr>
      <vt:lpstr>They played it.</vt:lpstr>
      <vt:lpstr>They found their own gaps.</vt:lpstr>
      <vt:lpstr>Then I asked…</vt:lpstr>
      <vt:lpstr>Modules</vt:lpstr>
      <vt:lpstr>Interactive HTML/SCORM</vt:lpstr>
      <vt:lpstr>Four games</vt:lpstr>
      <vt:lpstr>See them both.</vt:lpstr>
      <vt:lpstr>Build your own!</vt:lpstr>
      <vt:lpstr>Jennifer Coon, CIA, CFE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Kate Pahl</dc:creator>
  <cp:lastModifiedBy>Jennifer Coon</cp:lastModifiedBy>
  <cp:revision>6</cp:revision>
  <dcterms:created xsi:type="dcterms:W3CDTF">2026-01-26T19:01:43Z</dcterms:created>
  <dcterms:modified xsi:type="dcterms:W3CDTF">2026-10-17T17:23:23Z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0x010100874BF29782AFFD4BB1340899DB51144A</vt:lpwstr>
  </property>
  <property fmtid="{D5CDD505-2E9C-101B-9397-08002B2CF9AE}" pid="3" name="MediaServiceImageTags">
    <vt:lpwstr/>
  </property>
</Properties>
</file>